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4"/>
  </p:sldMasterIdLst>
  <p:notesMasterIdLst>
    <p:notesMasterId r:id="rId22"/>
  </p:notesMasterIdLst>
  <p:sldIdLst>
    <p:sldId id="456" r:id="rId5"/>
    <p:sldId id="452" r:id="rId6"/>
    <p:sldId id="454" r:id="rId7"/>
    <p:sldId id="392" r:id="rId8"/>
    <p:sldId id="427" r:id="rId9"/>
    <p:sldId id="460" r:id="rId10"/>
    <p:sldId id="449" r:id="rId11"/>
    <p:sldId id="447" r:id="rId12"/>
    <p:sldId id="437" r:id="rId13"/>
    <p:sldId id="436" r:id="rId14"/>
    <p:sldId id="461" r:id="rId15"/>
    <p:sldId id="438" r:id="rId16"/>
    <p:sldId id="445" r:id="rId17"/>
    <p:sldId id="457" r:id="rId18"/>
    <p:sldId id="426" r:id="rId19"/>
    <p:sldId id="458" r:id="rId20"/>
    <p:sldId id="410" r:id="rId21"/>
  </p:sldIdLst>
  <p:sldSz cx="12192000" cy="6858000"/>
  <p:notesSz cx="6858000" cy="9144000"/>
  <p:embeddedFontLst>
    <p:embeddedFont>
      <p:font typeface="Oslo Sans Office" panose="02000000000000000000" pitchFamily="2" charset="0"/>
      <p:regular r:id="rId23"/>
      <p:bold r:id="rId24"/>
      <p:italic r:id="rId25"/>
      <p:bold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456"/>
            <p14:sldId id="452"/>
            <p14:sldId id="454"/>
            <p14:sldId id="392"/>
            <p14:sldId id="427"/>
            <p14:sldId id="460"/>
            <p14:sldId id="449"/>
            <p14:sldId id="447"/>
            <p14:sldId id="437"/>
            <p14:sldId id="436"/>
            <p14:sldId id="461"/>
            <p14:sldId id="438"/>
            <p14:sldId id="445"/>
            <p14:sldId id="457"/>
            <p14:sldId id="426"/>
            <p14:sldId id="458"/>
            <p14:sldId id="410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7B6"/>
    <a:srgbClr val="30A08D"/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0B604-FE3B-4564-ADB9-B7EE33CD715E}" v="13" dt="2024-01-25T08:36:40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20" autoAdjust="0"/>
  </p:normalViewPr>
  <p:slideViewPr>
    <p:cSldViewPr snapToGrid="0">
      <p:cViewPr varScale="1">
        <p:scale>
          <a:sx n="56" d="100"/>
          <a:sy n="56" d="100"/>
        </p:scale>
        <p:origin x="10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3:10.7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486 1117 6553,'0'0'8,"0"-1"-1,0 1 1,0-1-1,0 1 1,0 0-1,0-1 1,0 1-1,0-1 1,0 1-1,0 0 0,0-1 1,0 1-1,0 0 1,-1-1-1,1 1 1,0-1-1,0 1 1,0 0-1,-1-1 1,1 1-1,0 0 0,0 0 1,-1-1-1,1 1 1,0 0-1,-1 0 1,1-1-1,0 1 1,-1 0-1,1 0 1,0 0-1,-1 0 0,1-1 1,0 1-1,-1 0 1,0 0-1,-17 6 694,-4 8-271,0 1 0,2 0 0,0 2 0,1 1 0,-19 21 0,19-20-192,-130 152 1223,101-113-1212,38-46-195,-21 23 169,30-34-191,-1 1-1,1-1 1,-1 0-1,0 1 1,0-1-1,1 0 1,-1 0-1,0 0 1,0 0-1,0 0 1,0-1-1,0 1 1,-1 0-1,1-1 1,0 0-1,-2 1 1,3-2-36,0 1 1,-1 0 0,1-1-1,0 1 1,0-1 0,0 1 0,0-1-1,0 1 1,0-1 0,0 0-1,1 1 1,-1-1 0,0 0-1,0 0 1,0 0 0,1 1-1,-1-1 1,0 0 0,1 0-1,-1 0 1,1 0 0,-1 0-1,1-1 1,0 1 0,-1 0 0,1-2-1,-6-36-228,6 33 200,2-344-861,4 194 564,-6 137 293,0-5 8,1 0 0,6-35 0,-7 58 49,0 0-1,0 0 1,0 1 0,1-1-1,-1 0 1,0 0 0,0 0-1,1 0 1,-1 0 0,0 1-1,1-1 1,-1 0-1,1 0 1,-1 1 0,1-1-1,-1 0 1,1 1 0,0-1-1,-1 0 1,1 1 0,0-1-1,-1 1 1,1-1 0,0 1-1,0-1 1,1 1-1,-1 0 6,0 0-1,0 1 0,0-1 0,0 1 0,1-1 0,-1 1 0,0-1 0,0 1 1,0 0-1,0-1 0,0 1 0,0 0 0,0 0 0,-1 0 0,1 0 0,0 0 0,0 1 1,10 14 144,-1 1 0,0-1 0,-1 2 0,7 20 1,5 9 109,-11-24-174,0-2 27,21 35 0,-29-52-103,1 0 0,0 0 0,0 0 0,0 0 0,0-1-1,1 1 1,-1-1 0,1 0 0,0 0 0,0 0 0,0-1 0,0 0 0,0 1 0,7 1 0,-8-3-28,-1-1 1,0 0-1,0 1 0,0-1 0,0 0 1,0 0-1,0-1 0,0 1 0,0 0 0,0-1 1,1 1-1,-1-1 0,0 1 0,-1-1 0,1 0 1,0 0-1,0 0 0,0 0 0,0 0 1,-1-1-1,1 1 0,0 0 0,-1-1 0,1 1 1,0-3-1,4-4-49,0 0-1,-1 0 1,0-1 0,4-11 0,5-6 2,9-7 226,-14 22-54,-1-1 1,8-15-1,10-26-555,-4-1 0,-1-1 0,25-113 0,11-179-550,-31 68 1000,-31 681 2862,-7 159 415,-7-49-1137,19-503-2141,0 19 146,-6 46 0,6-73-152,0 0-1,0 0 0,0 0 1,0 0-1,0 0 0,0 0 1,-1-1-1,1 1 0,0 0 1,0 0-1,-1 0 0,1-1 1,0 1-1,-1 0 0,1 0 1,-1-1-1,1 1 0,-1 0 1,1-1-1,-1 1 0,0 0 1,1-1-1,-1 1 0,0-1 1,1 1-1,-2 0 0,0-2 22,1 1-1,-1-1 1,1 0-1,-1 0 1,1 0 0,-1 0-1,1 0 1,-1 0-1,1 0 1,0 0-1,0-1 1,0 1-1,0 0 1,-1-3-1,-25-31-313,3-1-1,-27-53 0,11 19-10,33 57 102,0-1 1,0 0 0,2-1 0,0 1 0,1-1 0,0 0-1,-2-23 1,2-5-445,3-56 1,1 63 549,3-120-492,-2 96 539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1:17.4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6553,'0'0'0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3:13.0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428 1 6553,'14'0'177,"1"1"0,-1 0 0,0 1 0,0 1-1,0 0 1,-1 1 0,1 1 0,-1 0-1,0 0 1,0 2 0,17 10 0,-28-16-159,-1 0 0,0 0 0,0 0-1,1 0 1,-1 0 0,0 0 0,0 0 0,0 0 0,0 1 0,0-1 0,-1 0 0,2 3 0,-2-4-4,0 1 0,0-1 1,0 1-1,0-1 0,1 1 1,-2-1-1,1 1 0,0-1 1,0 1-1,0-1 0,0 1 1,0-1-1,0 1 0,0-1 1,-1 1-1,1-1 0,0 1 1,0-1-1,-1 1 0,1-1 1,0 1-1,-1-1 0,1 0 1,-1 1-1,-4 2 117,1 0-1,-1 0 0,0-1 0,1 0 1,-1 0-1,-7 2 0,11-4-100,-419 115 3731,334-97-3360,14-5-321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3:18.0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163 127 6553,'-1'-2'0,"0"-1"0,0 1 0,0 0 0,0 0 0,0-1 0,-1 1 0,1 0 0,-1 0 0,1 0 0,-1 1 0,0-1 0,0 0 0,1 1 0,-4-3 0,-3-2 0,-1-3 3,-3-4 44,-2 0 1,0 1 0,0 0-1,-25-14 1,38 26-34,1-1 0,-1 1 0,0-1 0,1 1 0,-1 0 0,0 0 0,1-1 0,-1 1 0,0 0 0,1 0 0,-1 0 0,0 0 0,1 0 0,-1 0 0,0 0 0,1 0 0,-1 0 0,0 0 0,1 0 0,-1 0 0,0 1 0,1-1 0,-1 0 0,0 0 0,1 1 0,-1-1 0,1 0 0,-1 1 0,0-1 0,0 2 0,0-1 11,0 1 0,0-1 1,0 1-1,1 0 1,-1-1-1,0 1 0,1 0 1,-1 0-1,1-1 0,0 1 1,0 3-1,-1 3 68,1 0-1,1-1 1,-1 1 0,4 13-1,-3-15-17,1 0-1,0 0 1,0 0-1,1 0 1,-1-1 0,1 1-1,1-1 1,-1 1-1,1-1 1,5 6 0,-9-11-72,1 1 1,-1-1 0,0 1 0,1-1 0,-1 0 0,1 1 0,-1-1 0,1 0 0,-1 0 0,1 1-1,-1-1 1,1 0 0,-1 0 0,1 0 0,-1 0 0,1 1 0,-1-1 0,1 0 0,-1 0 0,1 0-1,0 0 1,-1 0 0,1-1 0,-1 1 0,1 0 0,-1 0 0,1 0 0,-1 0 0,1-1-1,-1 1 1,1 0 0,-1 0 0,1-1 0,-1 1 0,1 0 0,-1-1 0,0 1 0,1 0 0,-1-1-1,0 1 1,1-1 0,-1 1 0,0-1 0,1 1 0,-1-1 0,0 1 0,0-1 0,1 1 0,-1-1-1,0 1 1,0-1 0,0 1 0,0-1 0,0 0 0,6-33-87,-6 32 92,1-3-16,0-12 43,-1 17-27,0 0-1,0 1 1,0-1 0,0 0-1,1 0 1,-1 0 0,0 0 0,0 0-1,0 0 1,0 0 0,0 0-1,0 1 1,0-1 0,0 0 0,0 0-1,1 0 1,-1 0 0,0 0-1,0 0 1,0 0 0,0 0 0,0 0-1,0 0 1,1 0 0,-1 0-1,0 0 1,0 0 0,0 0 0,0 0-1,0 0 1,0 0 0,1 0-1,-1 0 1,0 0 0,0 0 0,0 0-1,0 0 1,0 0 0,0 0-1,1 0 1,-1 0 0,0 0 0,0 0-1,0 0 1,0-1 0,0 1-1,0 0 1,0 0 0,0 0-1,0 0 1,1 0 0,-1 0 0,6 18 318,1 7-257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3:23.0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0 169 9535,'128'0'0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0:17.5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742 390 6553,'-1'-9'23,"1"1"0,-2-1 0,1 1 0,-1 0-1,0-1 1,-1 1 0,0 0 0,0 0 0,-7-11-1,0 3 49,0 1 0,-1 0 0,-18-19 0,26 31-28,0 0-1,0 0 0,0 0 0,-1 0 0,1 1 0,-1-1 0,-5-1 1,8 3-29,0 1 0,0-1 1,1 1-1,-1 0 0,0-1 0,0 1 1,0 0-1,0 0 0,0 0 1,0 0-1,0 0 0,0 0 1,0 0-1,0 0 0,0 0 1,0 0-1,0 1 0,0-1 1,0 0-1,0 1 0,0-1 1,0 1-1,1-1 0,-1 1 1,0-1-1,0 1 0,0 0 0,1-1 1,-1 1-1,0 0 0,1-1 1,-1 1-1,1 0 0,-1 0 1,1 0-1,-1 0 0,1-1 1,-1 3-1,-2 5 89,1 0 0,0 1 0,0-1 0,1 1 0,0 0 0,1 13 0,0-18-44,3-139 1778,-3 299-123,1 115-602,4-226-812,-5-52-270,0-1 0,0 1 0,0 0 1,0 0-1,0 0 0,1 0 0,-1 0 1,0-1-1,0 1 0,1 0 0,-1 0 1,0 0-1,1-1 0,-1 1 0,1 0 1,-1 0-1,1-1 0,-1 1 0,1 0 1,0 0-1,0-2-8,0 1 1,-1-1-1,1 0 0,-1 0 1,1 1-1,-1-1 1,1 0-1,-1 0 1,1 0-1,-1 0 0,0 0 1,1 0-1,-1 0 1,0 0-1,0-2 1,6-33-141,-1-1 0,0-39 0,-6-82-258,-1 77 109,3 52 204,0 15-35,-1 1 0,-3-20 0,3 29 122,-1-1 1,0 1 0,-1 0 0,1 0-1,-1-1 1,0 1 0,1 0-1,-2 0 1,1 1 0,0-1-1,-5-5 1,-17-28 175,22 32-236,-1 0 0,0 0-1,0 0 1,0 1 0,0-1 0,-1 1 0,-6-7 0,9 11 40,1 0 0,0 0 0,0 0 0,0-1 0,-1 1 0,1 0 0,0 0 0,0 0 0,-1 0 0,1 0 0,0 0 0,0 0 0,-1 0 0,1-1 0,0 1 0,0 0 0,-1 0 0,1 0 0,0 0 0,0 0 0,-1 1 0,1-1 0,0 0 0,0 0 0,-1 0 0,1 0 0,0 0 0,0 0 0,-1 0 0,1 0 0,0 0 0,0 1 0,0-1 0,-1 0 0,1 0 0,0 0 0,0 1 0,0-1 0,0 0 0,-1 0 0,-4 15 115,2 15 124,3-29-211,0-2-26,0 0 1,0 0 0,0 0-1,0 0 1,0 0 0,0 0-1,0 0 1,0 0-1,0 0 1,-1 0 0,1 0-1,0 0 1,-1 0 0,1 0-1,-1 0 1,1 0-1,-1 0 1,1 0 0,-1 0-1,0 0 1,0 0 8,0 1 1,1 0-1,-1-1 1,0 1-1,0 0 1,1 0-1,-1 0 1,0 0-1,0 0 1,1 0-1,-1 0 0,0 0 1,0 0-1,1 0 1,-1 0-1,0 0 1,0 0-1,1 1 1,-1-1-1,0 0 1,0 1-1,-5 3 68,0-1 0,1 1 1,-1 0-1,1 0 0,0 1 0,-5 6 0,-14 19 97,3 0 0,0 1-1,-21 46 1,34-63-111,-10 15 126,18-29-191,0 0 1,0 1 0,0-1 0,-1 0-1,1 1 1,0-1 0,0 0 0,-1 0 0,1 1-1,0-1 1,0 0 0,-1 0 0,1 1-1,0-1 1,0 0 0,-1 0 0,1 0-1,0 0 1,-1 0 0,1 1 0,0-1-1,-1 0 1,1 0 0,0 0 0,-1 0 0,1 0-1,0 0 1,-1 0 0,1 0 0,0 0-1,-1 0 1,1 0 0,0 0 0,-1 0-1,1-1 1,0 1 0,-1 0 0,1 0 0,0 0-1,-1 0 1,1-1 0,0 1 0,0 0-1,-1 0 1,1 0 0,0-1 0,0 1-1,0 0 1,-1-1 0,1 1 0,0 0 0,0 0-1,-1-1 1,-4-19-158,4 11 124,-1 0 1,2 0-1,0 0 1,0-1 0,0 1-1,1 0 1,1 0-1,-1 0 1,2 0-1,2-9 1,-3 13 46,0 0 0,0 1 0,1-1 0,-1 1 0,1 0 0,0 0 0,0 0 0,1 0 0,-1 1 0,1-1 0,0 1 0,-1 0 0,2 0 1,-1 0-1,0 0 0,0 1 0,1-1 0,0 1 0,-1 1 0,8-3 0,-6 2 16,0 1 1,1-1 0,-1 1-1,1 1 1,-1-1 0,0 1-1,1 0 1,-1 1-1,1 0 1,-1 0 0,0 0-1,1 0 1,-1 1-1,0 0 1,0 1 0,0-1-1,0 1 1,-1 0-1,1 1 1,-1-1 0,0 1-1,0 0 1,0 0 0,0 1-1,-1 0 1,8 9-1,9 17 212,-2 1-1,31 68 0,7 13 105,-56-111-325,0 0 1,0 0-1,1 0 1,-1 0 0,1 0-1,-1 0 1,1-1-1,0 1 1,3 2-1,-4-4-22,-1 0-1,0 1 1,1-1 0,-1 0-1,1 0 1,-1 0-1,1 0 1,-1 0-1,1 1 1,-1-1-1,1 0 1,-1 0-1,1 0 1,-1 0-1,0-1 1,1 1-1,-1 0 1,1 0 0,-1 0-1,1 0 1,-1 0-1,1-1 1,-1 1-1,0 0 1,1 0-1,-1 0 1,1-1-1,-1 1 1,1-1-1,1-1-20,-1-1-1,1 0 1,-1 0-1,0 1 0,1-1 1,-1 0-1,0 0 0,-1 0 1,1 0-1,-1-1 1,1-5-1,1-17-173,-2 0 1,0-1 0,-2 1-1,-8-41 1,6 49 78,0 0 1,-2 0-1,0 1 0,-1 0 1,0 0-1,-2 0 1,-14-21-1,19 33 126,0 0-1,0 1 1,-1-1-1,0 1 1,0 0-1,0 0 1,0 1-1,0-1 1,-1 1-1,0 1 1,1-1-1,-1 1 1,-10-3-1,-5 0 233,-1 1 0,-32-2 0,36 4-193,-85-5 252,-113 5 0,209 2-294,-12 1 50,-38 6 0,52-6-45,1 0-1,-1 0 0,1 0 1,0 1-1,-1 0 1,1 0-1,0 0 0,0 0 1,0 0-1,1 1 0,-1 0 1,0 0-1,-5 6 0,9-8-2,-1 0-1,0 1 1,0-1-1,0 1 1,1-1-1,-1 1 1,0-1-1,1 1 1,0-1-1,-1 1 1,1 0-1,0-1 1,0 1-1,0 0 1,0-1-1,0 1 0,0 0 1,0-1-1,0 1 1,1 0-1,-1-1 1,1 1-1,-1-1 1,1 1-1,0-1 1,1 3-1,2 2 53,0 0 0,1 0 0,-1 0 1,11 8-1,9 7 192,1-2 1,1-1 0,52 29 0,-28-19-23,6 6-57,3-2 0,0-3 0,84 29 0,-94-44-159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0:25.7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223 467 6553,'1'0'23,"-1"0"0,1 0 0,0 0 0,0 0 0,0 1 0,0-1 0,-1 0 0,1 1 0,0-1 0,0 0 0,0 1 0,-1-1 0,1 1 0,0-1 0,-1 1 0,1-1 0,0 1 0,-1 0 0,1-1 0,-1 1 0,1 0 0,-1 0 0,1-1 0,-1 1 0,1 0 0,-1 0 0,0-1 0,1 1 0,-1 0 0,0 0 0,0 0 0,0 0 0,0 0 0,0-1 0,0 1 0,0 0 0,0 2 0,-5 37 427,3-32-332,0 1-25,1 0 0,-2-1 0,1 1 0,-1-1 0,0 1 0,-1-1 0,0 0 0,0 0-1,-1 0 1,0-1 0,0 0 0,-1 0 0,-9 9 0,14-15-78,1 0-1,-1 0 1,0-1-1,0 1 0,0 0 1,1-1-1,-1 1 1,0-1-1,0 1 1,0-1-1,0 1 1,0-1-1,0 0 1,0 1-1,0-1 1,0 0-1,0 0 0,0 0 1,0 0-1,0 0 1,0 0-1,0 0 1,0 0-1,0 0 1,0-1-1,0 1 1,-2-1-1,2 0-11,-1 0 0,1 0 0,0-1 0,0 1 0,0-1-1,0 1 1,0-1 0,0 1 0,0-1 0,0 1 0,1-1 0,-1 0 0,1 1 0,-1-4 0,-2-8-44,1-1 1,1 0-1,0-16 1,1 27 47,-1-32-89,0-3 29,6-58 0,-5 95 66,0 0 0,0 0 0,0 1 0,0-1 0,0 0-1,0 0 1,0 0 0,1 1 0,-1-1 0,0 0 0,1 0 0,-1 1 0,0-1 0,1 0 0,-1 1 0,1-1-1,-1 0 1,1 1 0,-1-1 0,1 1 0,-1-1 0,1 1 0,1-2 0,-2 2 0,1 0 0,0 0 0,0 1 0,-1-1 0,1 0 0,0 0 0,-1 0 0,1 0 0,0 1 0,-1-1 0,1 0 0,0 1 0,-1-1 0,1 0 0,-1 1 0,1-1 0,-1 1 0,1-1 0,-1 1 0,1 0 0,3 3 44,-1 0 0,1 1 0,-1-1 0,0 1 0,3 7 0,10 33 552,-16-45-604,0 0 0,0-1 0,0 1 0,0 0-1,0 0 1,0 0 0,0 0 0,0 0 0,0 0 0,0 0-1,0 0 1,0-1 0,0 1 0,0 0 0,0 0-1,0 0 1,0 0 0,0 0 0,0 0 0,0 0-1,0 0 1,0-1 0,0 1 0,1 0 0,-1 0-1,0 0 1,0 0 0,0 0 0,0 0 0,0 0-1,0 0 1,0 0 0,0 0 0,0 0 0,0 0-1,0-1 1,1 1 0,-1 0 0,0 0 0,0 0-1,0 0 1,0 0 0,0 0 0,0 0 0,0 0-1,0 0 1,1 0 0,-1 0 0,0 0 0,0 0-1,0 0 1,0 0 0,0 0 0,0 0 0,0 0 0,0 0-1,1 1 1,-1-1 0,0 0 0,0 0 0,0 0-1,0 0 1,0 0 0,0 0 0,0 0 0,22-151-338,-22 149 328,0 0-1,1 0 1,-1 0-1,1 0 0,-1 0 1,1 1-1,0-1 1,0 0-1,0 1 1,0-1-1,0 0 0,0 1 1,0-1-1,0 1 1,3-3-1,-3 4 16,0-1 1,0 1-1,0 0 0,0 0 1,0-1-1,-1 1 0,1 0 1,0 0-1,0 0 0,0 0 1,0 0-1,0 0 0,0 0 0,0 0 1,0 0-1,0 0 0,-1 1 1,1-1-1,0 0 0,0 1 1,0-1-1,1 1 0,2 2 39,0 0 0,0 0-1,0 1 1,-1-1 0,0 1 0,1 0-1,-1 0 1,-1 0 0,6 8 0,2 6 112,-1 1 0,-1 0 1,0 1-1,-1-1 0,-2 2 1,0-1-1,4 30 1,-9-38-101,0-7 1,0 0 0,1-1 0,-1 1 1,1 0-1,0 0 0,0-1 0,3 6 0,-4-10-58,0 0-1,0 0 1,0 1-1,0-1 1,0 0-1,0 0 1,0 0-1,0 0 1,0 1-1,0-1 1,0 0-1,0 0 1,1 0-1,-1 0 1,0 0-1,0 0 1,0 1-1,0-1 1,0 0-1,0 0 1,1 0-1,-1 0 1,0 0-1,0 0 1,0 0-1,0 0 1,0 0-1,1 0 0,-1 0 1,0 0-1,0 0 1,0 1-1,0-1 1,1 0-1,-1 0 1,0-1-1,0 1 1,0 0-1,0 0 1,1 0-1,-1 0 1,0 0-1,0 0 1,0 0-1,0 0 1,1 0-1,4-9-20,0-14-102,-5 19 115,0 0 0,0 0 0,0 0 0,0 0 0,-1 0 0,0 1 1,0-1-1,0 0 0,0 0 0,0 1 0,-1-1 0,0 0 0,0 1 0,0 0 1,0-1-1,0 1 0,-4-4 0,5 6 11,1 1 0,0 0 0,-1-1 1,1 1-1,-1 0 0,1-1 0,0 1 0,-1 0 0,1 0 1,-1-1-1,1 1 0,-1 0 0,1 0 0,-1 0 0,1 0 0,-1 0 1,1 0-1,-1 0 0,1 0 0,-1 0 0,1 0 0,-1 0 1,1 0-1,-1 0 0,1 0 0,-1 0 0,1 0 0,-1 1 0,1-1 1,-1 0-1,-9 16 151,3 23 93,2 21 191,2-16-186,-2 1-1,-2-1 1,-16 56-1,23-98-238,0-1-1,-1 0 1,1 1-1,-1-1 1,1 0-1,-1 1 1,1-1-1,-1 0 1,0 0-1,0 1 1,0-1 0,1 0-1,-3 1 1,3-2-11,0 0 0,-1 0 0,1 0 0,0 0 0,-1 0 0,1-1 0,0 1 0,-1 0 0,1 0 0,0 0 0,0 0 0,-1-1 0,1 1 0,0 0 0,0 0 0,-1-1 0,1 1 0,0 0 0,0 0 0,0-1 0,0 1 0,-1 0 1,1-1-1,0 1 0,0 0 0,0-1 0,0 1 0,0 0 0,0-1 0,0 1 0,0 0 0,0-1 0,-6-43-85,7 14-121,0 0-1,12-56 1,0-10-160,-8 31-64,-5-89 0,-1 132 320,-1 0-1,-1 1 0,-2-1 0,0 1 1,-1 0-1,-1 1 0,0 0 1,-12-21-1,18 38 124,-1 1 0,1-1 0,-1 0-1,0 1 1,0-1 0,0 1 0,0-1 0,-1 1 0,1 0 0,0 0 0,-1 0-1,0 0 1,1 1 0,-5-3 0,5 4-3,1 0-1,-1-1 0,0 1 1,1 0-1,-1 0 0,1 1 1,-1-1-1,1 0 1,-1 0-1,1 1 0,-1-1 1,1 1-1,-1-1 1,1 1-1,0 0 0,-1 0 1,1-1-1,0 1 1,-1 0-1,1 0 0,0 0 1,0 0-1,0 0 1,0 1-1,0-1 0,0 0 1,0 0-1,0 1 1,1-1-1,-2 3 0,-4 7 65,1-1-1,0 2 0,1-1 1,0 0-1,-3 16 0,-8 65 511,10-54-380,-26 132 527,-11 87 496,36-273-1287,-1-17-219,-10-315-1088,17 321 1377,0 28-10,0 22 144,0-13 37,0-12 129,0-343-1335,4 431 1880,29 167-1,-22-193-838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0:31.6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334 194 6553,'0'-1'7,"0"1"0,0 0 0,-1 0 0,1-1-1,0 1 1,0 0 0,0 0 0,0 0-1,0-1 1,0 1 0,-1 0 0,1 0 0,0 0-1,0-1 1,0 1 0,-1 0 0,1 0 0,0 0-1,0 0 1,0 0 0,-1-1 0,1 1 0,0 0-1,0 0 1,-1 0 0,1 0 0,0 0-1,0 0 1,-1 0 0,1 0 0,0 0 0,-1 0-1,1 0 1,0 0 0,0 0 0,-1 0 0,1 0-1,0 0 1,0 0 0,-1 0 0,1 1 0,-16 3 716,-25 14-145,1 2-1,-49 31 0,-21 11 84,109-61-631,-1-1 0,1 1-1,0 0 1,0-1 0,0 1-1,0-1 1,0 1 0,-1-1 0,1 0-1,0 1 1,0-1 0,-1 0-1,1 0 1,0 0 0,0 0-1,-1 0 1,1 0 0,-2-1 0,2 1-19,1-1 0,0 1 0,-1-1 1,1 1-1,0-1 0,0 0 0,-1 1 1,1-1-1,0 1 0,0-1 1,0 0-1,0 1 0,0-1 0,0 0 1,0 1-1,0-1 0,0 1 0,0-1 1,0 0-1,0 1 0,0-1 0,1 1 1,-1-1-1,0 0 0,1 0 1,3-9-15,1 1 1,10-17 0,-14 25-17,17-27-66,-6 6 21,2 0 0,0 1 0,2 1 0,0 1-1,1 0 1,28-23 0,-24 27 65,0 0-1,40-19 1,-50 29 76,0 0 0,0 1 0,1 0 1,-1 1-1,1 0 0,0 1 0,23-2 0,-32 4-56,-1 0 0,1 0-1,-1 0 1,1 0 0,-1 0 0,1 1-1,-1-1 1,1 1 0,-1 0 0,1 0-1,-1 0 1,0 0 0,0 0-1,1 0 1,-1 1 0,0-1 0,0 1-1,2 1 1,-3-1 3,1 0 0,-1 0 0,0 1 0,0-1 0,0 0 0,0 0 0,0 1 0,0-1-1,-1 0 1,1 1 0,-1-1 0,0 1 0,1-1 0,-1 1 0,-1 2 0,0 7 94,-1-1 1,-1 0-1,0 0 0,0 0 1,-1 0-1,-8 16 0,1-7 191,-26 36 0,24-38-81,1 0 0,-14 28 1,-2 17 189,27-63-404,1 1 1,0-1-1,0 1 1,0-1-1,0 1 1,-1-1-1,1 1 1,0-1-1,-1 0 1,1 1-1,0-1 1,-1 1-1,1-1 1,0 0-1,-1 1 1,1-1-1,-1 0 1,1 0-1,0 1 1,-1-1-1,1 0 1,-1 0-1,1 1 1,-1-1-1,1 0 1,-1 0-1,1 0 1,-1 0-1,1 0 1,-1 0-1,1 0 1,-1 0-1,1 0 1,-1 0-1,0 0 0,0-1-3,0 0 0,0 0-1,0 0 1,1 0 0,-1-1-1,0 1 1,1 0 0,-1 0-1,1-1 1,-1 1 0,1 0-1,-1-3 1,-6-44-155,7-193-569,1 207 960,0 44-126,1 1-1,0 0 1,0-1-1,6 13 1,-4-8-38,-3-13-61,-1 0 0,1 0-1,0 1 1,0-1-1,0 0 1,0 0-1,1 0 1,-1 0 0,0 0-1,1 0 1,-1 0-1,1-1 1,0 1-1,1 1 1,-1-2-7,-1-1 0,0 1 0,0-1 1,1 0-1,-1 1 0,0-1 0,1 0 0,-1 0 0,0 1 0,1-1 1,-1 0-1,0 0 0,1-1 0,-1 1 0,0 0 0,1 0 0,-1-1 1,0 1-1,1-1 0,-1 1 0,0-1 0,0 1 0,0-1 0,0 0 1,1 0-1,0-1 0,9-7-86,0-1 0,17-18 0,-1 0 23,-27 27 59,1 0 1,0 0-1,-1 1 1,1-1-1,-1 1 1,1-1-1,0 0 1,0 1-1,-1-1 1,1 1-1,0 0 1,0-1-1,0 1 1,-1 0-1,1-1 1,0 1-1,0 0 1,0 0-1,0 0 1,0 0-1,0 0 1,0 0-1,-1 0 1,1 0-1,0 0 1,0 0-1,0 0 1,1 1-1,-1 0 0,0-1-1,-1 1 1,1 0 0,0 0-1,-1 0 1,1 0 0,0 0-1,-1 0 1,1 0-1,-1 0 1,0 0 0,1 0-1,-1 0 1,0 0 0,0 0-1,0 1 1,0-1 0,0 0-1,0 0 1,0 2-1,-3 19 20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1:00.4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6553,'0'0'0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5T11:51:13.9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0 1 6553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576996CD-C051-524E-B0EC-F7D3DAFC406C}" type="datetimeFigureOut">
              <a:rPr lang="nb-NO" smtClean="0"/>
              <a:pPr/>
              <a:t>25.06.2026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7DA70C78-173F-D64A-A73A-E7995BB9F6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lo Sans Office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Presentere oss.</a:t>
            </a:r>
          </a:p>
          <a:p>
            <a:r>
              <a:rPr lang="nb-NO" dirty="0"/>
              <a:t>Mari-Anne: bakgrunn for det vi har jobbet med</a:t>
            </a:r>
          </a:p>
          <a:p>
            <a:r>
              <a:rPr lang="nb-NO" dirty="0"/>
              <a:t>Veien videre i forhold til samarbeid.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95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1068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16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Mari-Anne og 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91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  <a:p>
            <a:r>
              <a:rPr lang="nb-NO" dirty="0"/>
              <a:t>Info hos seminar Aldersvennlig Norge, Eldreråd i største byer i Norge, Fagnettverk migrasjonshelse i Helseetaten, Fagnettverk for seniorsentre og seniorveiledere, kursserie hos Verdighetssenteret, info på opplæring for Eldreråd i Norge, Frivilligforum, telefoner og møter med andre kommuner/bydeler.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201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Mari-Anne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710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330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Mari-Anne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074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385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03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Mari-Anne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619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010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Aina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52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D8FACD9E-9447-4FFF-96A1-B92D53829C0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60FC-AB48-49B5-89A1-6903A9EF7799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2569-6CDF-4AE4-A9AE-BA750429F87A}" type="datetime1">
              <a:rPr lang="nb-NO" smtClean="0"/>
              <a:t>25.06.2026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55ED-C68B-43E6-A7B4-E41BDC5DF25A}" type="datetime1">
              <a:rPr lang="nb-NO" smtClean="0"/>
              <a:t>25.06.2026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108-7AA1-444A-83F1-7BD479CD9503}" type="datetime1">
              <a:rPr lang="nb-NO" smtClean="0"/>
              <a:t>25.06.2026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EF2F-A0DF-4BE1-AD0C-610588D2F04B}" type="datetime1">
              <a:rPr lang="nb-NO" smtClean="0"/>
              <a:t>25.06.2026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solidFill>
            <a:schemeClr val="accent3"/>
          </a:solidFill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26C9-73A4-404D-836D-123703EAD839}" type="datetime1">
              <a:rPr lang="nb-NO" smtClean="0"/>
              <a:t>25.06.2026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71418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23746B-E063-45D8-96E1-1385C62212D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89BA394-3127-4C5D-9E42-625403861A88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sp>
        <p:nvSpPr>
          <p:cNvPr id="84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887FE-BA73-486D-BA94-2B40FA091DD2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5F14-832A-4C96-A8EB-3D24D974AEEF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831-CA64-45DB-9921-06F4EE8EA208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BA88-8B45-4702-83FF-420AFD7B949D}" type="datetime1">
              <a:rPr lang="nb-NO" smtClean="0"/>
              <a:t>25.06.2026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E779-7688-49B1-A746-6E3EBA231236}" type="datetime1">
              <a:rPr lang="nb-NO" smtClean="0"/>
              <a:t>25.06.2026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5EDFA42-D048-437C-A7BD-23409883BB42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11" r:id="rId2"/>
    <p:sldLayoutId id="2147483705" r:id="rId3"/>
    <p:sldLayoutId id="2147483844" r:id="rId4"/>
    <p:sldLayoutId id="2147483740" r:id="rId5"/>
    <p:sldLayoutId id="2147483741" r:id="rId6"/>
    <p:sldLayoutId id="2147483860" r:id="rId7"/>
    <p:sldLayoutId id="2147483742" r:id="rId8"/>
    <p:sldLayoutId id="2147483743" r:id="rId9"/>
    <p:sldLayoutId id="2147483864" r:id="rId10"/>
    <p:sldLayoutId id="2147483754" r:id="rId11"/>
    <p:sldLayoutId id="2147483756" r:id="rId12"/>
    <p:sldLayoutId id="2147483755" r:id="rId13"/>
    <p:sldLayoutId id="2147483757" r:id="rId14"/>
    <p:sldLayoutId id="2147483865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18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hyperlink" Target="https://www.aldersvennlig.no/2022/06/24/hvordan-fa-seniorer-med-minoritetsbakgrunn-til-a-delta-i-lokalmiljoet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8.xml"/><Relationship Id="rId5" Type="http://schemas.openxmlformats.org/officeDocument/2006/relationships/image" Target="../media/image24.jpeg"/><Relationship Id="rId4" Type="http://schemas.openxmlformats.org/officeDocument/2006/relationships/hyperlink" Target="https://www.youtube.com/watch?v=b4coQB_XuVg" TargetMode="External"/><Relationship Id="rId9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lo.kommune.no/helseveiviser/#/#gre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hyperlink" Target="https://vimeo.com/71674037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_l51ozqfBT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4.xml"/><Relationship Id="rId3" Type="http://schemas.openxmlformats.org/officeDocument/2006/relationships/image" Target="../media/image9.jpeg"/><Relationship Id="rId7" Type="http://schemas.openxmlformats.org/officeDocument/2006/relationships/customXml" Target="../ink/ink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ustomXml" Target="../ink/ink3.xml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customXml" Target="../ink/ink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jpeg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5" Type="http://schemas.openxmlformats.org/officeDocument/2006/relationships/customXml" Target="../ink/ink5.xml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6C4722-2CE8-2B76-3ABA-73C899F86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82231" cy="6141671"/>
          </a:xfrm>
        </p:spPr>
        <p:txBody>
          <a:bodyPr/>
          <a:lstStyle/>
          <a:p>
            <a:pPr algn="ctr">
              <a:spcBef>
                <a:spcPts val="0"/>
              </a:spcBef>
            </a:pPr>
            <a:endParaRPr lang="nb-NO" sz="1600" b="1" dirty="0">
              <a:solidFill>
                <a:srgbClr val="30A08D"/>
              </a:solidFill>
              <a:ea typeface="+mj-lt"/>
              <a:cs typeface="+mj-lt"/>
            </a:endParaRPr>
          </a:p>
          <a:p>
            <a:pPr>
              <a:spcBef>
                <a:spcPts val="0"/>
              </a:spcBef>
            </a:pPr>
            <a:r>
              <a:rPr lang="nb-NO" sz="1600" b="1" dirty="0">
                <a:solidFill>
                  <a:srgbClr val="30A08D"/>
                </a:solidFill>
                <a:ea typeface="+mj-lt"/>
                <a:cs typeface="+mj-lt"/>
              </a:rPr>
              <a:t>                                </a:t>
            </a:r>
            <a:endParaRPr lang="en-US" sz="1600" dirty="0">
              <a:ea typeface="+mj-lt"/>
              <a:cs typeface="+mj-lt"/>
            </a:endParaRPr>
          </a:p>
          <a:p>
            <a:pPr algn="ctr">
              <a:spcBef>
                <a:spcPts val="0"/>
              </a:spcBef>
            </a:pPr>
            <a:r>
              <a:rPr lang="nb-NO" sz="1600" b="1" dirty="0">
                <a:solidFill>
                  <a:srgbClr val="30A08D"/>
                </a:solidFill>
                <a:ea typeface="+mj-lt"/>
                <a:cs typeface="+mj-lt"/>
              </a:rPr>
              <a:t>                    </a:t>
            </a:r>
            <a:endParaRPr lang="en-US" sz="16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C404A91-5FEC-4AFB-C1C7-8CE5494406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CC05FA-05FE-19B9-99C2-A673B8AE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46B-E063-45D8-96E1-1385C62212D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D36D84-8B34-E883-66DE-4260E570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2E896B-3E14-130E-3623-A4624F6C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98D371DD-CD4C-2B25-4FB1-4AB3476D4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5175" y="2292984"/>
            <a:ext cx="8111440" cy="3799841"/>
          </a:xfrm>
        </p:spPr>
        <p:txBody>
          <a:bodyPr/>
          <a:lstStyle/>
          <a:p>
            <a:pPr algn="ctr">
              <a:spcAft>
                <a:spcPts val="0"/>
              </a:spcAft>
            </a:pPr>
            <a:endParaRPr lang="en-US">
              <a:ea typeface="+mn-lt"/>
              <a:cs typeface="+mn-lt"/>
            </a:endParaRPr>
          </a:p>
          <a:p>
            <a:pPr>
              <a:spcAft>
                <a:spcPts val="0"/>
              </a:spcAft>
            </a:pPr>
            <a:r>
              <a:rPr lang="nb-NO" b="1">
                <a:solidFill>
                  <a:srgbClr val="30A08D"/>
                </a:solidFill>
                <a:ea typeface="+mn-lt"/>
                <a:cs typeface="+mn-lt"/>
              </a:rPr>
              <a:t>                                </a:t>
            </a:r>
            <a:endParaRPr lang="en-US">
              <a:ea typeface="+mn-lt"/>
              <a:cs typeface="+mn-lt"/>
            </a:endParaRPr>
          </a:p>
          <a:p>
            <a:pPr algn="ctr">
              <a:spcAft>
                <a:spcPts val="0"/>
              </a:spcAft>
            </a:pPr>
            <a:r>
              <a:rPr lang="nb-NO" b="1">
                <a:solidFill>
                  <a:srgbClr val="30A08D"/>
                </a:solidFill>
                <a:ea typeface="+mn-lt"/>
                <a:cs typeface="+mn-lt"/>
              </a:rPr>
              <a:t>                    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75A7876-D7AC-3BE6-24FF-3639C6F199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AD6211C-1E58-E494-3C06-B12CFD8D1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endParaRPr lang="nb-NO" sz="1100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r>
              <a:rPr lang="nb-NO" sz="1100" b="1">
                <a:solidFill>
                  <a:schemeClr val="accent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Det er mer som forener oss mennesker, enn det som skiller oss.</a:t>
            </a:r>
            <a:endParaRPr lang="en-US" sz="1100" b="1">
              <a:solidFill>
                <a:schemeClr val="accent1">
                  <a:lumMod val="90000"/>
                  <a:lumOff val="10000"/>
                </a:schemeClr>
              </a:solidFill>
              <a:ea typeface="+mn-lt"/>
              <a:cs typeface="+mn-lt"/>
            </a:endParaRPr>
          </a:p>
          <a:p>
            <a:r>
              <a:rPr lang="nb-NO" sz="1100">
                <a:solidFill>
                  <a:schemeClr val="accent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           </a:t>
            </a:r>
            <a:r>
              <a:rPr lang="nb-NO" sz="900">
                <a:solidFill>
                  <a:schemeClr val="accent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(Maya Angelo)</a:t>
            </a:r>
            <a:r>
              <a:rPr lang="nb-NO" sz="1100">
                <a:solidFill>
                  <a:schemeClr val="accent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 </a:t>
            </a:r>
            <a:endParaRPr lang="en-US" sz="1100">
              <a:solidFill>
                <a:schemeClr val="accent1">
                  <a:lumMod val="90000"/>
                  <a:lumOff val="10000"/>
                </a:schemeClr>
              </a:solidFill>
              <a:ea typeface="+mn-lt"/>
              <a:cs typeface="+mn-lt"/>
            </a:endParaRPr>
          </a:p>
          <a:p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FDFDEA9-6A92-AF5D-AE0B-108324DD5D5A}"/>
              </a:ext>
            </a:extLst>
          </p:cNvPr>
          <p:cNvSpPr txBox="1"/>
          <p:nvPr/>
        </p:nvSpPr>
        <p:spPr>
          <a:xfrm>
            <a:off x="2262433" y="330200"/>
            <a:ext cx="9929567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2400" b="1" dirty="0">
                <a:solidFill>
                  <a:srgbClr val="0070C0"/>
                </a:solidFill>
              </a:rPr>
              <a:t>Mangfold og muligheter</a:t>
            </a:r>
          </a:p>
          <a:p>
            <a:pPr algn="ctr"/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Samarbeid og integrering av seniorer med minoritetsbakgrunn, </a:t>
            </a:r>
          </a:p>
          <a:p>
            <a:pPr algn="ctr"/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forebygging og helsefremmende arbeid.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nb-NO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13.01.2026</a:t>
            </a: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        </a:t>
            </a:r>
            <a:r>
              <a:rPr lang="nb-NO" b="1" dirty="0">
                <a:solidFill>
                  <a:srgbClr val="0070C0"/>
                </a:solidFill>
              </a:rPr>
              <a:t>Bydel Alna- Samarbeid Furuset seniorsenter og seniorveileder.                                </a:t>
            </a:r>
            <a:endParaRPr lang="en-US" b="1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nb-NO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             </a:t>
            </a:r>
            <a:br>
              <a:rPr lang="nb-NO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</a:br>
            <a:r>
              <a:rPr lang="nb-NO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                       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         </a:t>
            </a:r>
            <a:endParaRPr lang="en-US" dirty="0">
              <a:solidFill>
                <a:schemeClr val="accent1">
                  <a:lumMod val="90000"/>
                  <a:lumOff val="10000"/>
                </a:schemeClr>
              </a:solidFill>
              <a:ea typeface="+mn-lt"/>
              <a:cs typeface="+mn-lt"/>
            </a:endParaRPr>
          </a:p>
          <a:p>
            <a:r>
              <a:rPr lang="nb-NO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                      </a:t>
            </a:r>
            <a:endParaRPr lang="nb-NO" dirty="0">
              <a:solidFill>
                <a:schemeClr val="accent1">
                  <a:lumMod val="90000"/>
                  <a:lumOff val="10000"/>
                </a:schemeClr>
              </a:solidFill>
              <a:ea typeface="+mn-lt"/>
              <a:cs typeface="+mn-lt"/>
            </a:endParaRPr>
          </a:p>
          <a:p>
            <a:r>
              <a:rPr lang="nb-NO" dirty="0">
                <a:solidFill>
                  <a:schemeClr val="accent1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 </a:t>
            </a:r>
          </a:p>
          <a:p>
            <a:pPr algn="ctr"/>
            <a:endParaRPr lang="nb-NO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Picture 2" descr="F:\FOREBYGGING OG REHABILITERING\SENIORSENTERER\Furuset seniorsenter\Aktiviteter og tilbud\Bilder\Verdensparken.jpg">
            <a:extLst>
              <a:ext uri="{FF2B5EF4-FFF2-40B4-BE49-F238E27FC236}">
                <a16:creationId xmlns:a16="http://schemas.microsoft.com/office/drawing/2014/main" id="{100913C4-3A22-4A6D-ECBE-707D6793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34" y="2319185"/>
            <a:ext cx="7035581" cy="374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2B4942-C89C-2CB7-FA4D-90E0C755D3DE}"/>
              </a:ext>
            </a:extLst>
          </p:cNvPr>
          <p:cNvSpPr txBox="1"/>
          <p:nvPr/>
        </p:nvSpPr>
        <p:spPr>
          <a:xfrm>
            <a:off x="962268" y="6252308"/>
            <a:ext cx="105461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/>
              <a:t>             </a:t>
            </a:r>
            <a:r>
              <a:rPr lang="nb-NO" sz="1400" b="1"/>
              <a:t>    Aina Westby - seniorveileder Bydel Alna, Mari-Anne Stømner Daae - daglig leder Furuset seniorsenter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F194189-A581-9227-27A4-5D6A5AFA4FA0}"/>
              </a:ext>
            </a:extLst>
          </p:cNvPr>
          <p:cNvSpPr txBox="1"/>
          <p:nvPr/>
        </p:nvSpPr>
        <p:spPr>
          <a:xfrm>
            <a:off x="6672384" y="5514730"/>
            <a:ext cx="29749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                   </a:t>
            </a:r>
            <a:endParaRPr lang="nb-NO" dirty="0">
              <a:solidFill>
                <a:schemeClr val="bg1"/>
              </a:solidFill>
            </a:endParaRPr>
          </a:p>
          <a:p>
            <a:r>
              <a:rPr lang="nb-NO" sz="1200" dirty="0">
                <a:solidFill>
                  <a:schemeClr val="bg1"/>
                </a:solidFill>
              </a:rPr>
              <a:t>                          Verdensparken, Furuset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96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1" y="228600"/>
            <a:ext cx="8586000" cy="756138"/>
          </a:xfrm>
        </p:spPr>
        <p:txBody>
          <a:bodyPr>
            <a:normAutofit/>
          </a:bodyPr>
          <a:lstStyle/>
          <a:p>
            <a:r>
              <a:rPr lang="nb-NO" sz="2400">
                <a:solidFill>
                  <a:srgbClr val="0070C0"/>
                </a:solidFill>
              </a:rPr>
              <a:t>            </a:t>
            </a:r>
            <a:r>
              <a:rPr lang="nb-NO" sz="2400" b="1">
                <a:solidFill>
                  <a:srgbClr val="0070C0"/>
                </a:solidFill>
              </a:rPr>
              <a:t>Samarbeid Rabea </a:t>
            </a:r>
            <a:r>
              <a:rPr lang="nb-NO" sz="2400" b="1" err="1">
                <a:solidFill>
                  <a:srgbClr val="0070C0"/>
                </a:solidFill>
              </a:rPr>
              <a:t>Movement</a:t>
            </a:r>
            <a:r>
              <a:rPr lang="nb-NO" sz="2400" b="1">
                <a:solidFill>
                  <a:srgbClr val="0070C0"/>
                </a:solidFill>
              </a:rPr>
              <a:t> Norway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47186" y="1213252"/>
            <a:ext cx="11366046" cy="4351252"/>
          </a:xfrm>
        </p:spPr>
        <p:txBody>
          <a:bodyPr/>
          <a:lstStyle/>
          <a:p>
            <a:r>
              <a:rPr lang="nb-NO"/>
              <a:t>Samarbeid gjennom mange år</a:t>
            </a:r>
          </a:p>
          <a:p>
            <a:r>
              <a:rPr lang="nb-NO"/>
              <a:t>2023: Møteplass for kvinner 1 ettermiddag pr uke</a:t>
            </a:r>
            <a:br>
              <a:rPr lang="nb-NO"/>
            </a:br>
            <a:r>
              <a:rPr lang="nb-NO"/>
              <a:t>               </a:t>
            </a:r>
          </a:p>
          <a:p>
            <a:pPr algn="ctr"/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035176" y="6292353"/>
            <a:ext cx="8121648" cy="365622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10</a:t>
            </a:fld>
            <a:endParaRPr lang="nb-NO"/>
          </a:p>
        </p:txBody>
      </p:sp>
      <p:pic>
        <p:nvPicPr>
          <p:cNvPr id="3074" name="Picture 2" descr="281d6dfa-4d72-4811-b1d9-c700f95939ea@NORP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9" y="1968438"/>
            <a:ext cx="2165282" cy="35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10082" r="-2395" b="12335"/>
          <a:stretch/>
        </p:blipFill>
        <p:spPr>
          <a:xfrm>
            <a:off x="6349459" y="2049755"/>
            <a:ext cx="2447433" cy="3514748"/>
          </a:xfrm>
          <a:prstGeom prst="rect">
            <a:avLst/>
          </a:prstGeom>
        </p:spPr>
      </p:pic>
      <p:pic>
        <p:nvPicPr>
          <p:cNvPr id="3075" name="Picture 3" descr="a5b26552-08f2-4dbe-b7e9-3753415caef4@NORP27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" t="12658" r="-966" b="11392"/>
          <a:stretch/>
        </p:blipFill>
        <p:spPr bwMode="auto">
          <a:xfrm>
            <a:off x="9102758" y="2529498"/>
            <a:ext cx="2738029" cy="311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2754935" y="2563874"/>
            <a:ext cx="30578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nb-NO" sz="1200" b="1"/>
              <a:t>Frivillige</a:t>
            </a:r>
            <a:r>
              <a:rPr lang="nb-NO" sz="1200"/>
              <a:t> </a:t>
            </a:r>
            <a:r>
              <a:rPr lang="nb-NO" sz="1200" b="1"/>
              <a:t>og</a:t>
            </a:r>
            <a:r>
              <a:rPr lang="nb-NO" sz="1200"/>
              <a:t> </a:t>
            </a:r>
            <a:r>
              <a:rPr lang="nb-NO" sz="1200" b="1"/>
              <a:t>generasjoner på tvers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17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38B502-6C13-BAB2-A07E-3438FA25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31" y="405353"/>
            <a:ext cx="7692273" cy="824733"/>
          </a:xfrm>
        </p:spPr>
        <p:txBody>
          <a:bodyPr/>
          <a:lstStyle/>
          <a:p>
            <a:r>
              <a:rPr lang="nb-NO" dirty="0"/>
              <a:t>Oversatt til urdu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545E40-962C-055F-C494-A7F20398A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767" y="1166746"/>
            <a:ext cx="9452702" cy="5016340"/>
          </a:xfrm>
        </p:spPr>
        <p:txBody>
          <a:bodyPr/>
          <a:lstStyle/>
          <a:p>
            <a:r>
              <a:rPr lang="nb-NO" dirty="0"/>
              <a:t>149 nasjonaliteter i Bydel Alna: Seniorer med minoritetsbakgrunn; Urduspråklig er det flest av i Alna og Oslo generelt</a:t>
            </a:r>
          </a:p>
          <a:p>
            <a:endParaRPr lang="nb-NO" dirty="0"/>
          </a:p>
          <a:p>
            <a:r>
              <a:rPr lang="nb-NO" dirty="0"/>
              <a:t>Fått oversatt informasjon om seniorveiledertjenesten til urdu.. Telefonlister og info til pårørende er også oversatt til urdu.</a:t>
            </a:r>
          </a:p>
          <a:p>
            <a:endParaRPr lang="nb-NO" dirty="0"/>
          </a:p>
          <a:p>
            <a:r>
              <a:rPr lang="nb-NO" dirty="0"/>
              <a:t>Her er </a:t>
            </a:r>
            <a:r>
              <a:rPr lang="nb-NO" dirty="0" err="1"/>
              <a:t>jamil</a:t>
            </a:r>
            <a:r>
              <a:rPr lang="nb-NO" dirty="0"/>
              <a:t>( ansatt ) og vi på  Furuset bibliotek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B66F40-7AA9-E044-3557-483680A6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2D45B9-E79E-943F-B33B-4A971CAE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A3CD32-7F31-CF61-C855-9E2739CD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11</a:t>
            </a:fld>
            <a:endParaRPr lang="nb-NO"/>
          </a:p>
        </p:txBody>
      </p:sp>
      <p:pic>
        <p:nvPicPr>
          <p:cNvPr id="7" name="Picture 3" descr="F:\FOREBYGGING OG REHABILITERING\SENIORSENTERER\Furuset seniorsenter\Aktiviteter og tilbud\Bilder\urdu -spør en seniorveileder.jpg">
            <a:extLst>
              <a:ext uri="{FF2B5EF4-FFF2-40B4-BE49-F238E27FC236}">
                <a16:creationId xmlns:a16="http://schemas.microsoft.com/office/drawing/2014/main" id="{735E4534-489A-D49E-0865-72358FDD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11" y="3803673"/>
            <a:ext cx="2076109" cy="24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9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3855" y="126460"/>
            <a:ext cx="8298068" cy="805357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Tilbakemeldinger fra samarbeidspartnere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14369" y="588669"/>
            <a:ext cx="10516742" cy="5680661"/>
          </a:xfrm>
        </p:spPr>
        <p:txBody>
          <a:bodyPr/>
          <a:lstStyle/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Mange engasjerte og mye kompetanse.</a:t>
            </a:r>
            <a:endParaRPr lang="nb-NO" dirty="0">
              <a:solidFill>
                <a:srgbClr val="0070C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nb-NO" dirty="0"/>
              <a:t>Mange ensomme seniorer.</a:t>
            </a:r>
            <a:endParaRPr lang="nb-NO" b="1" dirty="0">
              <a:solidFill>
                <a:srgbClr val="0070C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nb-NO" dirty="0"/>
              <a:t>Behov for møteplasser og informasjon.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Opplever seg  eldre mye tidligere enn seniorer som er født i Norge.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Positivt å bli invitert inn til en «koselig stue».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Noen av organisasjonene har grupper for kvinner med minoritetsbakgrunn.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Språkutfordringer.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Viktig med samarbeid med pårørende.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Noen har ikke hørt om demenssykdom, tenker at det er «tiden».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Stigma på psykisk helse og skeive.</a:t>
            </a:r>
          </a:p>
          <a:p>
            <a:endParaRPr lang="nb-NO" dirty="0"/>
          </a:p>
          <a:p>
            <a:r>
              <a:rPr lang="nb-NO" b="1" dirty="0"/>
              <a:t>Se og Folkehelsemeldingen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Store sosioøkonomiske forskjeller i bydeler</a:t>
            </a:r>
          </a:p>
          <a:p>
            <a:pPr marL="285750" indent="-285750">
              <a:buFont typeface="Arial"/>
              <a:buChar char="•"/>
            </a:pPr>
            <a:endParaRPr lang="nb-NO" dirty="0">
              <a:solidFill>
                <a:srgbClr val="000000"/>
              </a:solidFill>
            </a:endParaRPr>
          </a:p>
          <a:p>
            <a:r>
              <a:rPr lang="nb-NO" dirty="0"/>
              <a:t> </a:t>
            </a:r>
          </a:p>
          <a:p>
            <a:endParaRPr lang="nb-NO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12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42" y="709980"/>
            <a:ext cx="2206869" cy="161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72562" y="264252"/>
            <a:ext cx="11162567" cy="6027603"/>
          </a:xfrm>
        </p:spPr>
        <p:txBody>
          <a:bodyPr/>
          <a:lstStyle/>
          <a:p>
            <a:r>
              <a:rPr lang="nb-NO" sz="2400" dirty="0"/>
              <a:t>    Vi har vært med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70C0"/>
                </a:solidFill>
              </a:rPr>
              <a:t>Prosjekt «Mobilisering av seniorressursen»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/>
              <a:t>i regi av Aldersvennlig Norge 2021/22.  Frivilligsentraler, seniorveileder og seniorsenter. Fokus på å nå personer med minoritetsbakgrunn, få de inn i frivilligheten.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ea typeface="+mn-lt"/>
                <a:cs typeface="+mn-lt"/>
                <a:hlinkClick r:id="rId3"/>
              </a:rPr>
              <a:t>https://www.aldersvennlig.no/2022/06/24/hvordan-fa-seniorer-med-minoritetsbakgrunn-til-a-delta-i-lokalmiljoet/</a:t>
            </a:r>
            <a:endParaRPr lang="nb-NO" sz="1400" dirty="0"/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pPr marL="342900" indent="-342900">
              <a:buFont typeface="Arial"/>
              <a:buChar char="•"/>
            </a:pPr>
            <a:r>
              <a:rPr lang="nb-NO" sz="2400" b="1" dirty="0">
                <a:solidFill>
                  <a:srgbClr val="0070C0"/>
                </a:solidFill>
              </a:rPr>
              <a:t>Kommunikasjonskompasset: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br>
              <a:rPr lang="nb-NO" sz="2400" dirty="0"/>
            </a:br>
            <a:r>
              <a:rPr lang="nb-NO" sz="2400" dirty="0"/>
              <a:t>Initiativ fra Byrådsavdelingen. "Hvordan Oslo kommune kan nå ut til seniorer med minoritetsbakgrunn". Deltatt i møter med studenter, seniorer og Byrådsavdelingen. Rapport med modell.</a:t>
            </a:r>
            <a:endParaRPr lang="nb-NO" sz="1600" dirty="0"/>
          </a:p>
          <a:p>
            <a:r>
              <a:rPr lang="nb-NO" sz="2400" dirty="0"/>
              <a:t>     Age-</a:t>
            </a:r>
            <a:r>
              <a:rPr lang="nb-NO" sz="2400" dirty="0" err="1"/>
              <a:t>friendly</a:t>
            </a:r>
            <a:r>
              <a:rPr lang="nb-NO" sz="2400" dirty="0"/>
              <a:t>-city.</a:t>
            </a:r>
          </a:p>
          <a:p>
            <a:endParaRPr lang="nb-NO" sz="2400" dirty="0"/>
          </a:p>
          <a:p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>
                <a:ea typeface="+mj-lt"/>
                <a:cs typeface="+mj-lt"/>
                <a:hlinkClick r:id="rId4"/>
              </a:rPr>
              <a:t>https://www.youtube.com/watch?v=b4coQB_XuVg</a:t>
            </a:r>
            <a:endParaRPr lang="nb-NO" sz="1400" dirty="0"/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13</a:t>
            </a:fld>
            <a:endParaRPr lang="nb-NO"/>
          </a:p>
        </p:txBody>
      </p:sp>
      <p:pic>
        <p:nvPicPr>
          <p:cNvPr id="2" name="Bilde 7" descr="Et bilde som inneholder utklipp&#10;&#10;Automatisk generert beskrivelse">
            <a:extLst>
              <a:ext uri="{FF2B5EF4-FFF2-40B4-BE49-F238E27FC236}">
                <a16:creationId xmlns:a16="http://schemas.microsoft.com/office/drawing/2014/main" id="{7B232B4F-C02D-404A-F35F-B8A36F03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001" y="2248682"/>
            <a:ext cx="2255256" cy="13718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6A854DCF-4CBA-ED76-EDAC-C4B4AC03BA7E}"/>
                  </a:ext>
                </a:extLst>
              </p14:cNvPr>
              <p14:cNvContentPartPr/>
              <p14:nvPr/>
            </p14:nvContentPartPr>
            <p14:xfrm>
              <a:off x="1040130" y="148410"/>
              <a:ext cx="360" cy="3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6A854DCF-4CBA-ED76-EDAC-C4B4AC03BA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2490" y="1304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B681B547-D7E1-1EB4-4522-2BC718BE3BDA}"/>
                  </a:ext>
                </a:extLst>
              </p14:cNvPr>
              <p14:cNvContentPartPr/>
              <p14:nvPr/>
            </p14:nvContentPartPr>
            <p14:xfrm>
              <a:off x="685890" y="319590"/>
              <a:ext cx="360" cy="3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B681B547-D7E1-1EB4-4522-2BC718BE3B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890" y="3015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840457C5-34C5-80EA-7AE5-22A598B59687}"/>
                  </a:ext>
                </a:extLst>
              </p14:cNvPr>
              <p14:cNvContentPartPr/>
              <p14:nvPr/>
            </p14:nvContentPartPr>
            <p14:xfrm>
              <a:off x="1085490" y="205470"/>
              <a:ext cx="360" cy="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840457C5-34C5-80EA-7AE5-22A598B596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7850" y="18783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02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2E021E-8547-5F0B-F8CB-4519071B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1519882"/>
          </a:xfrm>
        </p:spPr>
        <p:txBody>
          <a:bodyPr/>
          <a:lstStyle/>
          <a:p>
            <a:r>
              <a:rPr lang="nb-NO" dirty="0">
                <a:solidFill>
                  <a:srgbClr val="0070C0"/>
                </a:solidFill>
              </a:rPr>
              <a:t>Helseveiviseren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260BA2-F17D-C833-F0F6-E459BB093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hlinkClick r:id="rId3"/>
              </a:rPr>
              <a:t>https://www.oslo.kommune.no/helseveiviser/#/#gref</a:t>
            </a:r>
            <a:endParaRPr lang="nb-NO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hlinkClick r:id="rId4"/>
              </a:rPr>
              <a:t>https://vimeo.com/716740374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</a:rPr>
              <a:t>Informasjon til ikke-digitale –urdu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D81D9A-3077-06DE-1808-054BD876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649E9-24AF-83DD-ADFE-C1D07FC79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2BD362-B46A-9C9F-423F-894D025B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14</a:t>
            </a:fld>
            <a:endParaRPr lang="nb-NO"/>
          </a:p>
        </p:txBody>
      </p:sp>
      <p:pic>
        <p:nvPicPr>
          <p:cNvPr id="8" name="Bilde 7" descr="Et bilde som inneholder tekst, Mobiltelefon, skjermbilde, Menneskeansikt&#10;&#10;KI-generert innhold kan være feil.">
            <a:extLst>
              <a:ext uri="{FF2B5EF4-FFF2-40B4-BE49-F238E27FC236}">
                <a16:creationId xmlns:a16="http://schemas.microsoft.com/office/drawing/2014/main" id="{0AFA82E8-81DB-B572-244B-3DFD68424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64" y="291230"/>
            <a:ext cx="2244499" cy="39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0" y="-1"/>
            <a:ext cx="8568747" cy="655609"/>
          </a:xfrm>
        </p:spPr>
        <p:txBody>
          <a:bodyPr>
            <a:norm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Oppsummering, vår erfaring: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15201" y="655607"/>
            <a:ext cx="10134316" cy="56362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Stort mangfold, ikke generalisere.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Finn «døråpnerne» – ta kontakt. «Jungeltelegrafen».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Være der hvor seniorer 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Være åpen, lyttende, skape tillit,.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Ressursmobilisering og innbyggerinvolvering.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Hvem kan vi samarbeide med? Innbyggere, frivillige, p</a:t>
            </a:r>
            <a:r>
              <a:rPr lang="nb-NO" dirty="0"/>
              <a:t>årørende,</a:t>
            </a:r>
            <a:r>
              <a:rPr lang="nb-NO" dirty="0">
                <a:ea typeface="+mn-lt"/>
                <a:cs typeface="+mn-lt"/>
              </a:rPr>
              <a:t> ansatte, organisasjoner 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Tidligere inn når det gjelder alder.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Inviter inn til en «koselig stue» - ulike arenaer.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Fellesskap – aktiviteter, uavhengig språk.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Informasjon på flere språk.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Hva er det som forener oss?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Ikke vi og de, men OSS.</a:t>
            </a:r>
          </a:p>
          <a:p>
            <a:endParaRPr lang="nb-NO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Sammen er vi best</a:t>
            </a:r>
            <a:r>
              <a:rPr lang="nb-NO" dirty="0"/>
              <a:t> </a:t>
            </a:r>
            <a:r>
              <a:rPr lang="nb-NO" dirty="0">
                <a:ea typeface="+mn-lt"/>
                <a:cs typeface="+mn-lt"/>
                <a:sym typeface="Wingdings" panose="05000000000000000000" pitchFamily="2" charset="2"/>
              </a:rPr>
              <a:t></a:t>
            </a:r>
            <a:r>
              <a:rPr lang="nb-NO" dirty="0">
                <a:ea typeface="+mn-lt"/>
                <a:cs typeface="+mn-lt"/>
              </a:rPr>
              <a:t> 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11E-3BF4-4756-8044-73B0066A6738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15</a:t>
            </a:fld>
            <a:endParaRPr lang="nb-NO"/>
          </a:p>
        </p:txBody>
      </p:sp>
      <p:pic>
        <p:nvPicPr>
          <p:cNvPr id="7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4B674666-E79D-0F8F-1877-6CCD3C83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24" y="3833326"/>
            <a:ext cx="3599228" cy="14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83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4FECC1-0EF6-0743-C295-969D6FD8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-1524600"/>
            <a:ext cx="11911781" cy="3049200"/>
          </a:xfrm>
        </p:spPr>
        <p:txBody>
          <a:bodyPr/>
          <a:lstStyle/>
          <a:p>
            <a:r>
              <a:rPr lang="nb-NO" dirty="0"/>
              <a:t>Fagprisen for beste aldersvennlige tiltak i Oslo 2023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56647DA-63EF-90A2-5F20-AF4FDD677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426" y="1685473"/>
            <a:ext cx="9675023" cy="507276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514E48-3865-8A07-BBD6-DF5289F4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24E59A-CF79-9AC4-86B5-95B0FA5A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FEFC8C-71A8-4BB7-1AE7-391436B1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16</a:t>
            </a:fld>
            <a:endParaRPr lang="nb-NO"/>
          </a:p>
        </p:txBody>
      </p:sp>
      <p:pic>
        <p:nvPicPr>
          <p:cNvPr id="8" name="Bilde 7" descr="Et bilde som inneholder klær, person, sko, kjole&#10;&#10;Automatisk generert beskrivelse">
            <a:extLst>
              <a:ext uri="{FF2B5EF4-FFF2-40B4-BE49-F238E27FC236}">
                <a16:creationId xmlns:a16="http://schemas.microsoft.com/office/drawing/2014/main" id="{8EA9DD3D-3687-C479-31BF-5B6712A9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23" y="1785237"/>
            <a:ext cx="3238684" cy="450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89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68065" y="1224116"/>
            <a:ext cx="5626772" cy="495269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>
                <a:solidFill>
                  <a:srgbClr val="D937B6"/>
                </a:solidFill>
              </a:rPr>
              <a:t> Takk for oss!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7FF-28F2-468D-8A7A-0D0374C61CC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296393" y="6178549"/>
            <a:ext cx="8121648" cy="365125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17</a:t>
            </a:fld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3444240" y="4434840"/>
            <a:ext cx="250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2000" b="1"/>
              <a:t>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88F2968-9D4B-195E-3DF9-E16539B16E07}"/>
              </a:ext>
            </a:extLst>
          </p:cNvPr>
          <p:cNvSpPr txBox="1"/>
          <p:nvPr/>
        </p:nvSpPr>
        <p:spPr>
          <a:xfrm>
            <a:off x="721178" y="840921"/>
            <a:ext cx="278266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b="1" dirty="0">
                <a:solidFill>
                  <a:srgbClr val="D937B6"/>
                </a:solidFill>
              </a:rPr>
              <a:t>Hverdagsglede</a:t>
            </a:r>
          </a:p>
          <a:p>
            <a:r>
              <a:rPr lang="nb-NO" sz="1600" b="1" dirty="0">
                <a:solidFill>
                  <a:srgbClr val="D937B6"/>
                </a:solidFill>
              </a:rPr>
              <a:t>Universelt – passer alle.</a:t>
            </a:r>
          </a:p>
          <a:p>
            <a:r>
              <a:rPr lang="nb-NO" sz="1600" b="1" dirty="0">
                <a:solidFill>
                  <a:srgbClr val="D937B6"/>
                </a:solidFill>
                <a:hlinkClick r:id="rId2"/>
              </a:rPr>
              <a:t>https://www.youtube.com/watch?v</a:t>
            </a:r>
            <a:r>
              <a:rPr lang="nb-NO" sz="1600" b="1">
                <a:solidFill>
                  <a:srgbClr val="D937B6"/>
                </a:solidFill>
                <a:hlinkClick r:id="rId2"/>
              </a:rPr>
              <a:t>=_l51ozqfBT8</a:t>
            </a:r>
            <a:endParaRPr lang="nb-NO" sz="1600" b="1">
              <a:solidFill>
                <a:srgbClr val="D937B6"/>
              </a:solidFill>
            </a:endParaRPr>
          </a:p>
          <a:p>
            <a:endParaRPr lang="nb-NO" sz="1600" b="1" dirty="0">
              <a:solidFill>
                <a:srgbClr val="D937B6"/>
              </a:solidFill>
            </a:endParaRPr>
          </a:p>
        </p:txBody>
      </p:sp>
      <p:pic>
        <p:nvPicPr>
          <p:cNvPr id="9" name="Bilde 9">
            <a:extLst>
              <a:ext uri="{FF2B5EF4-FFF2-40B4-BE49-F238E27FC236}">
                <a16:creationId xmlns:a16="http://schemas.microsoft.com/office/drawing/2014/main" id="{6A339A07-C6EB-BBDB-95C6-DF93D573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5" y="2287471"/>
            <a:ext cx="4319256" cy="2919434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EBBE857F-56C0-A97B-11DB-6D9E3170CE9F}"/>
              </a:ext>
            </a:extLst>
          </p:cNvPr>
          <p:cNvSpPr txBox="1"/>
          <p:nvPr/>
        </p:nvSpPr>
        <p:spPr>
          <a:xfrm>
            <a:off x="3976006" y="4966607"/>
            <a:ext cx="196623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 sz="1000" dirty="0"/>
          </a:p>
          <a:p>
            <a:endParaRPr lang="nb-NO" sz="1000" dirty="0"/>
          </a:p>
          <a:p>
            <a:endParaRPr lang="nb-NO" sz="1000" dirty="0"/>
          </a:p>
          <a:p>
            <a:r>
              <a:rPr lang="nb-NO" sz="1000" dirty="0" err="1"/>
              <a:t>Ref</a:t>
            </a:r>
            <a:r>
              <a:rPr lang="nb-NO" sz="1000" dirty="0"/>
              <a:t>: Rådet for psykisk helse.</a:t>
            </a:r>
            <a:endParaRPr lang="nb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21CABF8-7BC9-0A1E-4503-8648CBC9D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939" y="2501841"/>
            <a:ext cx="3709024" cy="27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2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3509" y="0"/>
            <a:ext cx="9063315" cy="1376313"/>
          </a:xfrm>
        </p:spPr>
        <p:txBody>
          <a:bodyPr>
            <a:normAutofit fontScale="90000"/>
          </a:bodyPr>
          <a:lstStyle/>
          <a:p>
            <a:br>
              <a:rPr lang="nb-NO" sz="2400" b="1" dirty="0">
                <a:solidFill>
                  <a:srgbClr val="0070C0"/>
                </a:solidFill>
              </a:rPr>
            </a:br>
            <a:br>
              <a:rPr lang="nb-NO" sz="2400" b="1" dirty="0">
                <a:solidFill>
                  <a:srgbClr val="0070C0"/>
                </a:solidFill>
              </a:rPr>
            </a:br>
            <a:br>
              <a:rPr lang="nb-NO" sz="2400" b="1" dirty="0">
                <a:solidFill>
                  <a:srgbClr val="0070C0"/>
                </a:solidFill>
              </a:rPr>
            </a:br>
            <a:br>
              <a:rPr lang="nb-NO" sz="2700" b="1" dirty="0">
                <a:solidFill>
                  <a:srgbClr val="0070C0"/>
                </a:solidFill>
              </a:rPr>
            </a:br>
            <a:r>
              <a:rPr lang="nb-NO" sz="2700" b="1" dirty="0">
                <a:solidFill>
                  <a:srgbClr val="0070C0"/>
                </a:solidFill>
              </a:rPr>
              <a:t>Furuset seniorsenter:</a:t>
            </a:r>
            <a:r>
              <a:rPr lang="nb-NO" sz="2700" dirty="0">
                <a:solidFill>
                  <a:srgbClr val="0070C0"/>
                </a:solidFill>
              </a:rPr>
              <a:t>    </a:t>
            </a:r>
            <a:br>
              <a:rPr lang="nb-NO" sz="2800" b="1" dirty="0">
                <a:solidFill>
                  <a:srgbClr val="0070C0"/>
                </a:solidFill>
              </a:rPr>
            </a:br>
            <a:endParaRPr lang="nb-NO" sz="2700" dirty="0">
              <a:solidFill>
                <a:srgbClr val="0070C0"/>
              </a:solidFill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42405" y="1791092"/>
            <a:ext cx="9165522" cy="43300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Møteplass i nærmiljøet, 60+.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Lavterskel, forebyggende og helsefremmende tilbud.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Trening, aktiviteter, kafeteria med hjemmelagd mat, sosialt samvær, foredrag, dans, turer, frivillighet, brukerråd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Helsesamtaler.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Dagaktivitetstilbud for personer i tidlig fase av demenssykdom.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Seniorveileder, oppsøkende og tilbud om samtaler.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r>
              <a:rPr lang="nb-NO" sz="2000" dirty="0"/>
              <a:t>Samarbeid seniorsenter og seniorveiledertjenesten.</a:t>
            </a:r>
          </a:p>
          <a:p>
            <a:endParaRPr lang="nb-NO" sz="2000" dirty="0"/>
          </a:p>
          <a:p>
            <a:endParaRPr lang="nb-NO" sz="2000" dirty="0"/>
          </a:p>
          <a:p>
            <a:r>
              <a:rPr lang="nb-NO" dirty="0"/>
              <a:t>  </a:t>
            </a:r>
          </a:p>
          <a:p>
            <a:endParaRPr lang="nb-NO" dirty="0"/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C114-C268-43EF-AD39-3B585B375C84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72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45599D-8FDE-C63C-0F07-0AB294C7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1" y="603315"/>
            <a:ext cx="8750742" cy="999242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854D37-1AB5-DFDF-2ABA-B0A133C3D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073" y="603316"/>
            <a:ext cx="9702850" cy="6400800"/>
          </a:xfrm>
        </p:spPr>
        <p:txBody>
          <a:bodyPr/>
          <a:lstStyle/>
          <a:p>
            <a:r>
              <a:rPr lang="nb-N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Seniorveiledertjenesten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Forebyggende og helsefremmende arbeid.</a:t>
            </a: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Bydel Alna har en seniorveiledertjeneste hvor seniorer og pårørende kan ta kontakt.  </a:t>
            </a: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Oppsøkende tjeneste, er på ulike arenaer hvor seniorer er.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Samarbeid med daglig leder på Furuset seniorsenter og seniorveileder, Aina Westby.</a:t>
            </a: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Seniorveileder veiledning innen: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Hverdagsliv, helse, tilbud, pårørendetilbud, aktiviteter, møteplasser, trygg bolig, data, trening, hjelpeapparatet, alkohol, rus, tilbud skeive mm.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6F9289-1923-DDE9-17DF-FC81E65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823609-AD3E-E4F1-A44F-DE326C64B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C3BE53-8E08-DF48-6EDB-1E980D3E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992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2506" y="224287"/>
            <a:ext cx="8870672" cy="698739"/>
          </a:xfrm>
        </p:spPr>
        <p:txBody>
          <a:bodyPr>
            <a:normAutofit/>
          </a:bodyPr>
          <a:lstStyle/>
          <a:p>
            <a:r>
              <a:rPr lang="nb-NO" sz="2000" dirty="0"/>
              <a:t>               </a:t>
            </a:r>
            <a:r>
              <a:rPr lang="nb-NO" sz="2400" b="1" dirty="0"/>
              <a:t> 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1918" y="896424"/>
            <a:ext cx="9785071" cy="5236587"/>
          </a:xfrm>
        </p:spPr>
        <p:txBody>
          <a:bodyPr/>
          <a:lstStyle/>
          <a:p>
            <a:endParaRPr lang="nb-NO" sz="2000" dirty="0">
              <a:solidFill>
                <a:srgbClr val="0070C0"/>
              </a:solidFill>
            </a:endParaRPr>
          </a:p>
          <a:p>
            <a:r>
              <a:rPr lang="nb-NO" dirty="0">
                <a:solidFill>
                  <a:srgbClr val="0070C0"/>
                </a:solidFill>
              </a:rPr>
              <a:t>  Bydel Alna: Innbyggere fra 149 ulike nasjoner.</a:t>
            </a:r>
            <a:endParaRPr lang="nb-NO" sz="2400" dirty="0">
              <a:solidFill>
                <a:srgbClr val="0070C0"/>
              </a:solidFill>
              <a:ea typeface="+mn-lt"/>
              <a:cs typeface="+mn-lt"/>
            </a:endParaRPr>
          </a:p>
          <a:p>
            <a:r>
              <a:rPr lang="nb-NO" dirty="0">
                <a:ea typeface="+mn-lt"/>
                <a:cs typeface="+mn-lt"/>
              </a:rPr>
              <a:t> </a:t>
            </a:r>
            <a:r>
              <a:rPr lang="nb-NO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nb-NO" dirty="0">
                <a:solidFill>
                  <a:srgbClr val="0070C0"/>
                </a:solidFill>
                <a:ea typeface="+mn-lt"/>
                <a:cs typeface="+mn-lt"/>
              </a:rPr>
              <a:t>Furuset seniorsenter har ca. 470 medlemmer.</a:t>
            </a:r>
          </a:p>
          <a:p>
            <a:r>
              <a:rPr lang="nb-NO" dirty="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nb-NO" dirty="0">
                <a:solidFill>
                  <a:srgbClr val="0070C0"/>
                </a:solidFill>
              </a:rPr>
              <a:t> </a:t>
            </a:r>
            <a:r>
              <a:rPr lang="nb-NO" sz="1200" dirty="0">
                <a:solidFill>
                  <a:srgbClr val="0070C0"/>
                </a:solidFill>
              </a:rPr>
              <a:t>  </a:t>
            </a:r>
          </a:p>
          <a:p>
            <a:r>
              <a:rPr lang="nb-NO" sz="1200" dirty="0">
                <a:solidFill>
                  <a:srgbClr val="0070C0"/>
                </a:solidFill>
              </a:rPr>
              <a:t>                           </a:t>
            </a:r>
            <a:r>
              <a:rPr lang="nb-NO" sz="1200" dirty="0">
                <a:solidFill>
                  <a:srgbClr val="000000"/>
                </a:solidFill>
              </a:rPr>
              <a:t>      </a:t>
            </a:r>
            <a:r>
              <a:rPr lang="nb-NO" sz="1200" dirty="0"/>
              <a:t>        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</a:rPr>
              <a:t>2018:  8 seniorer med minoritetsbakgrunn på Furuset seniorsenter</a:t>
            </a:r>
          </a:p>
          <a:p>
            <a:endParaRPr lang="nb-NO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</a:rPr>
              <a:t>2025: ca. 150 seniorer med minoritetsbakgrunn på Furuset seniorsenter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</a:rPr>
              <a:t>Medlemmer fra ca. 23 forskjellige land</a:t>
            </a:r>
            <a:endParaRPr lang="nb-NO" dirty="0">
              <a:solidFill>
                <a:srgbClr val="FF000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r>
              <a:rPr lang="nb-NO" dirty="0">
                <a:solidFill>
                  <a:srgbClr val="0070C0"/>
                </a:solidFill>
                <a:ea typeface="+mn-lt"/>
                <a:cs typeface="+mn-lt"/>
              </a:rPr>
              <a:t>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  <a:ea typeface="+mn-lt"/>
                <a:cs typeface="+mn-lt"/>
              </a:rPr>
              <a:t>Hvordan nå</a:t>
            </a:r>
            <a:r>
              <a:rPr lang="nb-NO" dirty="0">
                <a:solidFill>
                  <a:srgbClr val="0070C0"/>
                </a:solidFill>
              </a:rPr>
              <a:t> seniorer med minoritetsbakgrunn?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</a:rPr>
              <a:t>Seniorsenteret og seniorveiledertjenesten;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70C0"/>
                </a:solidFill>
              </a:rPr>
              <a:t> «speile» bydelens befolkning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70C0"/>
              </a:solidFill>
            </a:endParaRPr>
          </a:p>
          <a:p>
            <a:endParaRPr lang="nb-NO" dirty="0"/>
          </a:p>
          <a:p>
            <a:endParaRPr lang="nb-NO" dirty="0">
              <a:solidFill>
                <a:srgbClr val="0070C0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70C0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B825A-D3C3-44DD-8E58-D87BC7193FF5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4</a:t>
            </a:fld>
            <a:endParaRPr lang="nb-NO"/>
          </a:p>
        </p:txBody>
      </p:sp>
      <p:pic>
        <p:nvPicPr>
          <p:cNvPr id="10" name="Picture 2" descr="H:\SENIORVEILEDER\Hva er viktig for deg-dagen\hevfd_dagen_2018_green_web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381" y="473891"/>
            <a:ext cx="2851297" cy="2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 descr="Image result for meeting for seniors">
            <a:extLst>
              <a:ext uri="{FF2B5EF4-FFF2-40B4-BE49-F238E27FC236}">
                <a16:creationId xmlns:a16="http://schemas.microsoft.com/office/drawing/2014/main" id="{00C9E456-FC26-15B9-AB20-AC4A50FCA5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19" y="3325685"/>
            <a:ext cx="3560069" cy="1906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8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0" y="94268"/>
            <a:ext cx="9141624" cy="697583"/>
          </a:xfrm>
        </p:spPr>
        <p:txBody>
          <a:bodyPr>
            <a:norm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Hva har vi gjort: </a:t>
            </a:r>
            <a:r>
              <a:rPr lang="nb-NO" sz="2400" dirty="0">
                <a:solidFill>
                  <a:srgbClr val="0070C0"/>
                </a:solidFill>
              </a:rPr>
              <a:t>   </a:t>
            </a:r>
            <a:r>
              <a:rPr lang="nb-NO" sz="2700" dirty="0">
                <a:solidFill>
                  <a:srgbClr val="0070C0"/>
                </a:solidFill>
              </a:rPr>
              <a:t>    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5326" y="792595"/>
            <a:ext cx="9058524" cy="55000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Funnet «døråpnere» i nærmiljøet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Samarbeidet med «døråpnere»/nærmiljø/ressurspersoner/ansatte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Er der hvor seniorene er, «ut av kontoret». Stand.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Samarbeid og møter i borettslag, pensjonistforeninger, kirke, moské.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Pårørendesamarbeid.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Eid-feiring og internasjonal fest, felles påskelunsj – Eid-fest.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Fokus på hverdagsliv, fysisk og psykisk helse, fallforebygging, bolig, nettverk, ernæring. Informasjon om tilbud til seniorer og pårørende i Oslo.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Samarbeid m/Byrådsavdelingen om seminar for ansatte i Oslo om eldre med innvandrerbakgrunn.</a:t>
            </a:r>
            <a:endParaRPr lang="nb-NO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Samarbeid m/Byrådsavdelingen om å få statistikk over nasjonalitet, 70+, pr bydel.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Nå både digitale og ikke-digitale seniorer og pårørende.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Oversatt info til urdu og engelsk. Tolk.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dirty="0">
                <a:ea typeface="+mn-lt"/>
                <a:cs typeface="+mn-lt"/>
              </a:rPr>
              <a:t>Informasjon om tilbud til leger og tjenester i bydel.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Mail -borettslag i bydel. Sendt ut telefonliste og helseveiviser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a typeface="+mn-lt"/>
                <a:cs typeface="+mn-lt"/>
              </a:rPr>
              <a:t>Haugerud seniorsentermangfold – tilbud Ukrainia</a:t>
            </a:r>
          </a:p>
          <a:p>
            <a:endParaRPr lang="nb-NO" sz="1800" dirty="0">
              <a:ea typeface="+mn-lt"/>
              <a:cs typeface="+mn-lt"/>
            </a:endParaRPr>
          </a:p>
          <a:p>
            <a:endParaRPr lang="nb-NO" sz="18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  </a:t>
            </a:r>
          </a:p>
          <a:p>
            <a:endParaRPr lang="nb-NO" dirty="0"/>
          </a:p>
          <a:p>
            <a:endParaRPr lang="nb-NO" dirty="0">
              <a:solidFill>
                <a:srgbClr val="0070C0"/>
              </a:solidFill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C114-C268-43EF-AD39-3B585B375C84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30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58C676-2B99-6003-2478-6EBAD9CD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19" y="-2169269"/>
            <a:ext cx="9149563" cy="3049200"/>
          </a:xfrm>
        </p:spPr>
        <p:txBody>
          <a:bodyPr/>
          <a:lstStyle/>
          <a:p>
            <a:r>
              <a:rPr lang="nb-NO" sz="2800" b="1" dirty="0">
                <a:solidFill>
                  <a:srgbClr val="0070C0"/>
                </a:solidFill>
              </a:rPr>
              <a:t>Hva har vi gjort- flerkulturelle tiltak:</a:t>
            </a:r>
            <a:r>
              <a:rPr lang="nb-NO" sz="3600" b="1" dirty="0">
                <a:solidFill>
                  <a:srgbClr val="0070C0"/>
                </a:solidFill>
              </a:rPr>
              <a:t> </a:t>
            </a:r>
            <a:r>
              <a:rPr lang="nb-NO" sz="3600" dirty="0">
                <a:solidFill>
                  <a:srgbClr val="0070C0"/>
                </a:solidFill>
              </a:rPr>
              <a:t>   </a:t>
            </a:r>
            <a:r>
              <a:rPr lang="nb-NO" sz="4000" dirty="0">
                <a:solidFill>
                  <a:srgbClr val="0070C0"/>
                </a:solidFill>
              </a:rPr>
              <a:t> 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6D8BBF-991D-BD17-69E6-2E9404359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919" y="980808"/>
            <a:ext cx="10064604" cy="4077575"/>
          </a:xfrm>
        </p:spPr>
        <p:txBody>
          <a:bodyPr/>
          <a:lstStyle/>
          <a:p>
            <a:r>
              <a:rPr lang="nb-NO" b="1" dirty="0"/>
              <a:t>Samarbeid:</a:t>
            </a:r>
          </a:p>
          <a:p>
            <a:pPr marL="285750" indent="-285750">
              <a:buFontTx/>
              <a:buChar char="-"/>
            </a:pPr>
            <a:r>
              <a:rPr lang="nb-NO" dirty="0"/>
              <a:t>Rabea </a:t>
            </a:r>
            <a:r>
              <a:rPr lang="nb-NO" dirty="0" err="1"/>
              <a:t>Movement</a:t>
            </a:r>
            <a:r>
              <a:rPr lang="nb-NO" dirty="0"/>
              <a:t> Norway: arrangement, åpent tilbud 1 ettermiddag/kveld pr uke for kvinner, informasjon og erfaringsdeling.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Bydelsmødrene: informasjon og erfaringsdeling</a:t>
            </a:r>
          </a:p>
          <a:p>
            <a:pPr marL="285750" indent="-285750">
              <a:buFontTx/>
              <a:buChar char="-"/>
            </a:pPr>
            <a:r>
              <a:rPr lang="nb-NO" dirty="0"/>
              <a:t>Mennesker i fokus: internasjonal fest, Eid-fest, erfaringsutveksling</a:t>
            </a:r>
          </a:p>
          <a:p>
            <a:pPr marL="285750" indent="-285750">
              <a:buFontTx/>
              <a:buChar char="-"/>
            </a:pPr>
            <a:r>
              <a:rPr lang="nb-NO" dirty="0"/>
              <a:t>Kvinner i fokus: Åpent tilbud for kvinner 1 </a:t>
            </a:r>
            <a:r>
              <a:rPr lang="nb-NO" dirty="0" err="1"/>
              <a:t>lørd</a:t>
            </a:r>
            <a:r>
              <a:rPr lang="nb-NO" dirty="0"/>
              <a:t>. pr mnd.</a:t>
            </a:r>
          </a:p>
          <a:p>
            <a:pPr marL="285750" indent="-285750">
              <a:buFontTx/>
              <a:buChar char="-"/>
            </a:pPr>
            <a:r>
              <a:rPr lang="nb-NO" dirty="0"/>
              <a:t>Treningstilbud: gruppetrening, sykling (</a:t>
            </a:r>
            <a:r>
              <a:rPr lang="nb-NO" dirty="0" err="1"/>
              <a:t>Motiwiev</a:t>
            </a:r>
            <a:r>
              <a:rPr lang="nb-NO" dirty="0"/>
              <a:t>)</a:t>
            </a:r>
          </a:p>
          <a:p>
            <a:pPr marL="285750" indent="-285750">
              <a:buFontTx/>
              <a:buChar char="-"/>
            </a:pPr>
            <a:r>
              <a:rPr lang="nb-NO" dirty="0"/>
              <a:t>Samarbeid rundt internasjonal fest: matlaging, foredrag, pynting v/kvinner</a:t>
            </a:r>
          </a:p>
          <a:p>
            <a:pPr marL="285750" indent="-285750">
              <a:buFontTx/>
              <a:buChar char="-"/>
            </a:pPr>
            <a:r>
              <a:rPr lang="nb-NO" dirty="0"/>
              <a:t>Tur til Frognerseteren for kvinner og frivillige, kvinnegruppe etterpå.</a:t>
            </a:r>
          </a:p>
          <a:p>
            <a:pPr marL="285750" indent="-285750">
              <a:buFontTx/>
              <a:buChar char="-"/>
            </a:pPr>
            <a:r>
              <a:rPr lang="nb-NO" dirty="0" err="1"/>
              <a:t>Sygruppe</a:t>
            </a:r>
            <a:r>
              <a:rPr lang="nb-NO" dirty="0"/>
              <a:t>, strikkegruppe.</a:t>
            </a:r>
          </a:p>
          <a:p>
            <a:pPr marL="285750" indent="-285750">
              <a:buFontTx/>
              <a:buChar char="-"/>
            </a:pPr>
            <a:r>
              <a:rPr lang="nb-NO" dirty="0"/>
              <a:t>Samarbeid med NAV om praksisplass/språktrening</a:t>
            </a:r>
          </a:p>
          <a:p>
            <a:pPr marL="285750" indent="-285750">
              <a:buFontTx/>
              <a:buChar char="-"/>
            </a:pPr>
            <a:r>
              <a:rPr lang="nb-NO" dirty="0"/>
              <a:t>Grunnlovsmiddag for kvinner i </a:t>
            </a:r>
            <a:r>
              <a:rPr lang="nb-NO" dirty="0" err="1"/>
              <a:t>Baitun</a:t>
            </a:r>
            <a:r>
              <a:rPr lang="nb-NO" dirty="0"/>
              <a:t> </a:t>
            </a:r>
            <a:r>
              <a:rPr lang="nb-NO" dirty="0" err="1"/>
              <a:t>Nasr</a:t>
            </a:r>
            <a:r>
              <a:rPr lang="nb-NO" dirty="0"/>
              <a:t> moskeen.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CF8471-9794-3BEC-53A3-746DD51D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00120B-E7F1-6CB3-A137-09B3BAC6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16946D-018F-6804-013F-A5ABB1F2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245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364E40-1836-4674-BF09-239D7F21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909740"/>
          </a:xfrm>
        </p:spPr>
        <p:txBody>
          <a:bodyPr>
            <a:normAutofit/>
          </a:bodyPr>
          <a:lstStyle/>
          <a:p>
            <a:r>
              <a:rPr lang="nb-NO" sz="2400" b="1" dirty="0">
                <a:solidFill>
                  <a:srgbClr val="0070C0"/>
                </a:solidFill>
                <a:ea typeface="+mj-lt"/>
                <a:cs typeface="+mj-lt"/>
              </a:rPr>
              <a:t>Ulike arenaer – være der seniorer er.</a:t>
            </a:r>
            <a:endParaRPr lang="nb-NO" sz="2400" b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2AEA6B5-587D-18AE-9074-09207CE86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740" y="1476976"/>
            <a:ext cx="10690698" cy="4615847"/>
          </a:xfrm>
        </p:spPr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nb-NO" dirty="0">
                <a:ea typeface="+mn-lt"/>
                <a:cs typeface="+mn-lt"/>
              </a:rPr>
              <a:t>Oslo aldersvennlig by</a:t>
            </a:r>
          </a:p>
          <a:p>
            <a:pPr marL="285750" indent="-285750">
              <a:buFont typeface="Arial,Sans-Serif"/>
              <a:buChar char="•"/>
            </a:pPr>
            <a:endParaRPr lang="nb-NO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nb-NO" sz="1200" b="1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nb-NO" dirty="0">
              <a:ea typeface="+mn-lt"/>
              <a:cs typeface="+mn-lt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999134-8559-2E73-2A20-3D7F3218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0F6458-5EAB-BE30-8EE8-39519394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26A0F6-BD60-11B8-A024-63723BE7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7</a:t>
            </a:fld>
            <a:endParaRPr lang="nb-NO"/>
          </a:p>
        </p:txBody>
      </p:sp>
      <p:pic>
        <p:nvPicPr>
          <p:cNvPr id="8" name="Bilde 8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FAAC168E-7A89-6DE6-8144-C61BEE71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9461"/>
            <a:ext cx="2000250" cy="348615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0BE63E8-65C4-7D63-82D3-358774756989}"/>
              </a:ext>
            </a:extLst>
          </p:cNvPr>
          <p:cNvSpPr txBox="1"/>
          <p:nvPr/>
        </p:nvSpPr>
        <p:spPr>
          <a:xfrm>
            <a:off x="6021754" y="1989386"/>
            <a:ext cx="62269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200" b="1" dirty="0"/>
              <a:t>Stand Morsmåldag .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C9015F5-A591-00C3-CE24-C0E72C9E9780}"/>
              </a:ext>
            </a:extLst>
          </p:cNvPr>
          <p:cNvSpPr txBox="1"/>
          <p:nvPr/>
        </p:nvSpPr>
        <p:spPr>
          <a:xfrm>
            <a:off x="875489" y="2081719"/>
            <a:ext cx="28798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200" b="1" dirty="0"/>
              <a:t> Moské - samarbeid</a:t>
            </a:r>
            <a:r>
              <a:rPr lang="nb-NO" dirty="0"/>
              <a:t>.</a:t>
            </a:r>
          </a:p>
        </p:txBody>
      </p:sp>
      <p:pic>
        <p:nvPicPr>
          <p:cNvPr id="14" name="Bilde 13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8E8E2412-26E4-2AC7-15CB-6680ACDDA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6" r="-498" b="19164"/>
          <a:stretch/>
        </p:blipFill>
        <p:spPr>
          <a:xfrm>
            <a:off x="3349651" y="3359869"/>
            <a:ext cx="2240330" cy="2274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D37F75F-2017-165B-1314-BACF07907998}"/>
              </a:ext>
            </a:extLst>
          </p:cNvPr>
          <p:cNvSpPr txBox="1"/>
          <p:nvPr/>
        </p:nvSpPr>
        <p:spPr>
          <a:xfrm>
            <a:off x="3903785" y="2624016"/>
            <a:ext cx="21179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 sz="1200" b="1" dirty="0">
              <a:cs typeface="Segoe UI"/>
            </a:endParaRPr>
          </a:p>
          <a:p>
            <a:r>
              <a:rPr lang="nb-NO" sz="1200" b="1" dirty="0">
                <a:cs typeface="Segoe UI"/>
              </a:rPr>
              <a:t>Stand Tveita senter 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A03B618-EEAF-7BA6-559D-17FDFA26B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99" y="2582784"/>
            <a:ext cx="2357120" cy="3142827"/>
          </a:xfrm>
          <a:prstGeom prst="rect">
            <a:avLst/>
          </a:prstGeom>
        </p:spPr>
      </p:pic>
      <p:pic>
        <p:nvPicPr>
          <p:cNvPr id="13" name="Picture 2" descr="281d6dfa-4d72-4811-b1d9-c700f95939ea@NORP279">
            <a:extLst>
              <a:ext uri="{FF2B5EF4-FFF2-40B4-BE49-F238E27FC236}">
                <a16:creationId xmlns:a16="http://schemas.microsoft.com/office/drawing/2014/main" id="{A796D9F8-270F-976A-EF4A-687B47E7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29" y="2129546"/>
            <a:ext cx="2165282" cy="35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9A95340-E53A-A9AD-51FD-5DF53562AF9C}"/>
              </a:ext>
            </a:extLst>
          </p:cNvPr>
          <p:cNvSpPr txBox="1"/>
          <p:nvPr/>
        </p:nvSpPr>
        <p:spPr>
          <a:xfrm>
            <a:off x="8463064" y="1661742"/>
            <a:ext cx="2194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1200" b="1" dirty="0"/>
              <a:t>Rabea </a:t>
            </a:r>
            <a:r>
              <a:rPr lang="nb-NO" sz="1200" b="1" dirty="0" err="1"/>
              <a:t>Movement</a:t>
            </a:r>
            <a:r>
              <a:rPr lang="nb-NO" sz="1200" b="1" dirty="0"/>
              <a:t> Norway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254FF3B3-45D9-953E-700B-CA332B49A7AB}"/>
              </a:ext>
            </a:extLst>
          </p:cNvPr>
          <p:cNvGrpSpPr/>
          <p:nvPr/>
        </p:nvGrpSpPr>
        <p:grpSpPr>
          <a:xfrm>
            <a:off x="7608690" y="3221190"/>
            <a:ext cx="245880" cy="578880"/>
            <a:chOff x="7608690" y="3221190"/>
            <a:chExt cx="245880" cy="57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Håndskrift 6">
                  <a:extLst>
                    <a:ext uri="{FF2B5EF4-FFF2-40B4-BE49-F238E27FC236}">
                      <a16:creationId xmlns:a16="http://schemas.microsoft.com/office/drawing/2014/main" id="{7FA97283-4BF3-C59A-A8C1-59161B64A6D0}"/>
                    </a:ext>
                  </a:extLst>
                </p14:cNvPr>
                <p14:cNvContentPartPr/>
                <p14:nvPr/>
              </p14:nvContentPartPr>
              <p14:xfrm>
                <a:off x="7608690" y="3221190"/>
                <a:ext cx="211320" cy="578880"/>
              </p14:xfrm>
            </p:contentPart>
          </mc:Choice>
          <mc:Fallback>
            <p:pic>
              <p:nvPicPr>
                <p:cNvPr id="7" name="Håndskrift 6">
                  <a:extLst>
                    <a:ext uri="{FF2B5EF4-FFF2-40B4-BE49-F238E27FC236}">
                      <a16:creationId xmlns:a16="http://schemas.microsoft.com/office/drawing/2014/main" id="{7FA97283-4BF3-C59A-A8C1-59161B64A6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91050" y="3203550"/>
                  <a:ext cx="24696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9" name="Håndskrift 8">
                  <a:extLst>
                    <a:ext uri="{FF2B5EF4-FFF2-40B4-BE49-F238E27FC236}">
                      <a16:creationId xmlns:a16="http://schemas.microsoft.com/office/drawing/2014/main" id="{CB47F9E6-A283-F59D-CF73-309B0807CD58}"/>
                    </a:ext>
                  </a:extLst>
                </p14:cNvPr>
                <p14:cNvContentPartPr/>
                <p14:nvPr/>
              </p14:nvContentPartPr>
              <p14:xfrm>
                <a:off x="7629570" y="3566070"/>
                <a:ext cx="225000" cy="89640"/>
              </p14:xfrm>
            </p:contentPart>
          </mc:Choice>
          <mc:Fallback>
            <p:pic>
              <p:nvPicPr>
                <p:cNvPr id="9" name="Håndskrift 8">
                  <a:extLst>
                    <a:ext uri="{FF2B5EF4-FFF2-40B4-BE49-F238E27FC236}">
                      <a16:creationId xmlns:a16="http://schemas.microsoft.com/office/drawing/2014/main" id="{CB47F9E6-A283-F59D-CF73-309B0807CD5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11930" y="3548070"/>
                  <a:ext cx="260640" cy="12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F4B415A4-A0FA-863D-73E0-87E7ACE922B3}"/>
                  </a:ext>
                </a:extLst>
              </p14:cNvPr>
              <p14:cNvContentPartPr/>
              <p14:nvPr/>
            </p14:nvContentPartPr>
            <p14:xfrm>
              <a:off x="6684930" y="3680550"/>
              <a:ext cx="59040" cy="55440"/>
            </p14:xfrm>
          </p:contentPart>
        </mc:Choice>
        <mc:Fallback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F4B415A4-A0FA-863D-73E0-87E7ACE922B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66930" y="3662910"/>
                <a:ext cx="9468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Håndskrift 19">
                <a:extLst>
                  <a:ext uri="{FF2B5EF4-FFF2-40B4-BE49-F238E27FC236}">
                    <a16:creationId xmlns:a16="http://schemas.microsoft.com/office/drawing/2014/main" id="{C88A4C99-1A51-FF29-E51D-3ABB26C2AA67}"/>
                  </a:ext>
                </a:extLst>
              </p14:cNvPr>
              <p14:cNvContentPartPr/>
              <p14:nvPr/>
            </p14:nvContentPartPr>
            <p14:xfrm>
              <a:off x="6674850" y="3679830"/>
              <a:ext cx="46440" cy="720"/>
            </p14:xfrm>
          </p:contentPart>
        </mc:Choice>
        <mc:Fallback>
          <p:pic>
            <p:nvPicPr>
              <p:cNvPr id="20" name="Håndskrift 19">
                <a:extLst>
                  <a:ext uri="{FF2B5EF4-FFF2-40B4-BE49-F238E27FC236}">
                    <a16:creationId xmlns:a16="http://schemas.microsoft.com/office/drawing/2014/main" id="{C88A4C99-1A51-FF29-E51D-3ABB26C2AA6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56850" y="3643830"/>
                <a:ext cx="8208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143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766355"/>
          </a:xfrm>
        </p:spPr>
        <p:txBody>
          <a:bodyPr>
            <a:normAutofit/>
          </a:bodyPr>
          <a:lstStyle/>
          <a:p>
            <a:pPr algn="ctr"/>
            <a:r>
              <a:rPr lang="nb-NO" sz="2000" b="1" dirty="0">
                <a:solidFill>
                  <a:srgbClr val="0070C0"/>
                </a:solidFill>
              </a:rPr>
              <a:t>Furuset seniorsenter: Spise sammen, trene sammen, være sammen.</a:t>
            </a:r>
            <a:br>
              <a:rPr lang="nb-NO" sz="2000" b="1" dirty="0">
                <a:solidFill>
                  <a:srgbClr val="0070C0"/>
                </a:solidFill>
              </a:rPr>
            </a:br>
            <a:r>
              <a:rPr lang="nb-NO" sz="1400" dirty="0">
                <a:solidFill>
                  <a:srgbClr val="0070C0"/>
                </a:solidFill>
              </a:rPr>
              <a:t>Folkehelsearbeid.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8</a:t>
            </a:fld>
            <a:endParaRPr lang="nb-NO"/>
          </a:p>
        </p:txBody>
      </p:sp>
      <p:sp>
        <p:nvSpPr>
          <p:cNvPr id="8" name="AutoShape 2" descr="blob:https://www.odwebp.svc.ms/41c26e48-882c-4cef-9efe-115892d5064d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58900" y="1057273"/>
            <a:ext cx="11008360" cy="52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b-NO" dirty="0"/>
              <a:t>         Klipt ut bilder </a:t>
            </a:r>
          </a:p>
          <a:p>
            <a:endParaRPr lang="nb-NO" dirty="0"/>
          </a:p>
          <a:p>
            <a:r>
              <a:rPr lang="nb-NO" dirty="0"/>
              <a:t>Bilder av treningsgruppe hvor kvinner med ulik nasjonalitet trener sammen, og menn.  </a:t>
            </a:r>
          </a:p>
          <a:p>
            <a:endParaRPr lang="nb-NO" dirty="0"/>
          </a:p>
          <a:p>
            <a:r>
              <a:rPr lang="nb-NO" dirty="0"/>
              <a:t> Seniorene på Furuset seniorsenter er</a:t>
            </a:r>
          </a:p>
          <a:p>
            <a:r>
              <a:rPr lang="nb-NO" dirty="0">
                <a:solidFill>
                  <a:srgbClr val="FF0000"/>
                </a:solidFill>
              </a:rPr>
              <a:t>Verdensmestere</a:t>
            </a:r>
            <a:r>
              <a:rPr lang="nb-NO" dirty="0"/>
              <a:t>  i sykling </a:t>
            </a:r>
            <a:r>
              <a:rPr lang="nb-NO" dirty="0" err="1"/>
              <a:t>motiview</a:t>
            </a:r>
            <a:r>
              <a:rPr lang="nb-NO" dirty="0"/>
              <a:t>- Mangfold, mange </a:t>
            </a:r>
          </a:p>
          <a:p>
            <a:r>
              <a:rPr lang="nb-NO" dirty="0"/>
              <a:t>Pakistanske kvinner som sykler. </a:t>
            </a:r>
          </a:p>
          <a:p>
            <a:r>
              <a:rPr lang="nb-NO" dirty="0"/>
              <a:t>Konkurrerer med seniorer fra ulike land.                                                           </a:t>
            </a:r>
            <a:endParaRPr lang="nb-NO" sz="1200" b="1" dirty="0"/>
          </a:p>
        </p:txBody>
      </p:sp>
      <p:pic>
        <p:nvPicPr>
          <p:cNvPr id="13" name="Bilde 13" descr="Et bilde som inneholder mat, bord, tallerken, grønnsak&#10;&#10;Automatisk generert beskrivelse">
            <a:extLst>
              <a:ext uri="{FF2B5EF4-FFF2-40B4-BE49-F238E27FC236}">
                <a16:creationId xmlns:a16="http://schemas.microsoft.com/office/drawing/2014/main" id="{49B89AB3-832E-1089-A225-9EE4E051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76" y="3872180"/>
            <a:ext cx="3055815" cy="19285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9E2E66-6155-3877-677C-73A781562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2467112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6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200" y="202224"/>
            <a:ext cx="9860885" cy="509954"/>
          </a:xfrm>
        </p:spPr>
        <p:txBody>
          <a:bodyPr>
            <a:normAutofit/>
          </a:bodyPr>
          <a:lstStyle/>
          <a:p>
            <a:r>
              <a:rPr lang="nb-NO" sz="2800" b="1">
                <a:solidFill>
                  <a:srgbClr val="0070C0"/>
                </a:solidFill>
              </a:rPr>
              <a:t>Samarbeid- Mennesker i fokus- frivillig organisasjon</a:t>
            </a:r>
            <a:r>
              <a:rPr lang="nb-NO" sz="2800">
                <a:solidFill>
                  <a:srgbClr val="0070C0"/>
                </a:solidFill>
              </a:rPr>
              <a:t>  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62873" y="1001394"/>
            <a:ext cx="11513312" cy="5248088"/>
          </a:xfrm>
        </p:spPr>
        <p:txBody>
          <a:bodyPr/>
          <a:lstStyle/>
          <a:p>
            <a:r>
              <a:rPr lang="nb-NO" dirty="0"/>
              <a:t>På stand på bibliotek              Guttegruppe på biblioteket                    Invitert til Furuset seniorsenter</a:t>
            </a:r>
          </a:p>
          <a:p>
            <a:r>
              <a:rPr lang="nb-NO" dirty="0"/>
              <a:t> 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82EA-3C46-4752-B138-DE4C3072A5BE}" type="datetime1">
              <a:rPr lang="nb-NO" smtClean="0"/>
              <a:t>25.06.2026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393953" y="6198933"/>
            <a:ext cx="8121648" cy="458543"/>
          </a:xfrm>
        </p:spPr>
        <p:txBody>
          <a:bodyPr/>
          <a:lstStyle/>
          <a:p>
            <a:r>
              <a:rPr lang="nb-NO"/>
              <a:t>Seniorveileder Aina Westby og leder Furuset seniorsenter Mari-Anne S. Daae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9</a:t>
            </a:fld>
            <a:endParaRPr lang="nb-NO"/>
          </a:p>
        </p:txBody>
      </p:sp>
      <p:pic>
        <p:nvPicPr>
          <p:cNvPr id="7" name="Picture 3" descr="F:\FOREBYGGING OG REHABILITERING\SENIORSENTERER\Furuset seniorsenter\Aktiviteter og tilbud\Bilder\urdu -spør en seniorveile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" y="1982049"/>
            <a:ext cx="1783152" cy="222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/>
          <p:cNvSpPr txBox="1"/>
          <p:nvPr/>
        </p:nvSpPr>
        <p:spPr>
          <a:xfrm>
            <a:off x="201050" y="4369387"/>
            <a:ext cx="589838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400"/>
              <a:t>2019: Foredrag, tema: Ensomhet – aktivitetstilbud.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249871" y="5048961"/>
            <a:ext cx="11598722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1400"/>
              <a:t>2021: Samarbeid mellom Mennesker i fokus, Furuset seniorsenter og Haugerud seniorsenter. Seniorer invitert til aktiviteter: bowling, kino, Roseslottet m/omvisning, quiz – gåtur og ut å spise. </a:t>
            </a:r>
            <a:endParaRPr lang="nb-NO"/>
          </a:p>
          <a:p>
            <a:endParaRPr lang="nb-NO" sz="1400"/>
          </a:p>
          <a:p>
            <a:r>
              <a:rPr lang="nb-NO" sz="1400"/>
              <a:t>2022: Sosialt treff, ettermiddagstilbud på seniorsentrene.</a:t>
            </a:r>
          </a:p>
          <a:p>
            <a:endParaRPr lang="nb-NO"/>
          </a:p>
        </p:txBody>
      </p:sp>
      <p:pic>
        <p:nvPicPr>
          <p:cNvPr id="14" name="Picture 5" descr="F:\FOREBYGGING OG REHABILITERING\SENIORSENTERER\Furuset seniorsenter\Aktiviteter og tilbud\Bilder\Guttegruppe Fubiak\motiview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51" y="2138162"/>
            <a:ext cx="3106752" cy="206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634B81C-FE09-BA5A-E518-490BA9B0F431}"/>
                  </a:ext>
                </a:extLst>
              </p14:cNvPr>
              <p14:cNvContentPartPr/>
              <p14:nvPr/>
            </p14:nvContentPartPr>
            <p14:xfrm>
              <a:off x="8842410" y="2831670"/>
              <a:ext cx="269280" cy="23760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634B81C-FE09-BA5A-E518-490BA9B0F4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4770" y="2814030"/>
                <a:ext cx="30492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0F4D5083-97EA-16A3-89A8-2C55FF8F1191}"/>
                  </a:ext>
                </a:extLst>
              </p14:cNvPr>
              <p14:cNvContentPartPr/>
              <p14:nvPr/>
            </p14:nvContentPartPr>
            <p14:xfrm>
              <a:off x="8275050" y="2392470"/>
              <a:ext cx="135360" cy="30060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0F4D5083-97EA-16A3-89A8-2C55FF8F11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7410" y="2374470"/>
                <a:ext cx="17100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54703443-F893-2801-4255-62EA1E554B80}"/>
                  </a:ext>
                </a:extLst>
              </p14:cNvPr>
              <p14:cNvContentPartPr/>
              <p14:nvPr/>
            </p14:nvContentPartPr>
            <p14:xfrm>
              <a:off x="10681290" y="2604870"/>
              <a:ext cx="164520" cy="1371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54703443-F893-2801-4255-62EA1E554B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63650" y="2587230"/>
                <a:ext cx="200160" cy="17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6025963"/>
      </p:ext>
    </p:extLst>
  </p:cSld>
  <p:clrMapOvr>
    <a:masterClrMapping/>
  </p:clrMapOvr>
</p:sld>
</file>

<file path=ppt/theme/theme1.xml><?xml version="1.0" encoding="utf-8"?>
<a:theme xmlns:a="http://schemas.openxmlformats.org/drawingml/2006/main" name="Oslo_2019_enkel_grønn_lys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217B7A46-873F-BA47-A338-56B8ECCF670A}" vid="{66AA196B-ADEA-0D42-B0B9-FAB886B25F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5F6CD70AA57249B3A5211A2D4227FB" ma:contentTypeVersion="2" ma:contentTypeDescription="Opprett et nytt dokument." ma:contentTypeScope="" ma:versionID="d839f19d6c991d9f2f8c7b6a8dff1947">
  <xsd:schema xmlns:xsd="http://www.w3.org/2001/XMLSchema" xmlns:xs="http://www.w3.org/2001/XMLSchema" xmlns:p="http://schemas.microsoft.com/office/2006/metadata/properties" xmlns:ns2="0f6fb4d2-7429-4ef2-9359-3a219eaea21d" xmlns:ns3="566c39c6-bfa1-4f4b-ac26-13771548552a" targetNamespace="http://schemas.microsoft.com/office/2006/metadata/properties" ma:root="true" ma:fieldsID="04a27d4c506079c2ea34aa5ac2aea819" ns2:_="" ns3:_="">
    <xsd:import namespace="0f6fb4d2-7429-4ef2-9359-3a219eaea21d"/>
    <xsd:import namespace="566c39c6-bfa1-4f4b-ac26-1377154855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fb4d2-7429-4ef2-9359-3a219eaea21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8" nillable="true" ma:displayName="Bildemerkelapper_0" ma:hidden="true" ma:internalName="lcf76f155ced4ddcb4097134ff3c332f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c39c6-bfa1-4f4b-ac26-13771548552a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a4deef7f-a1eb-4c00-83ab-f6f267962d93}" ma:internalName="TaxCatchAll" ma:showField="CatchAllData" ma:web="566c39c6-bfa1-4f4b-ac26-1377154855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6fb4d2-7429-4ef2-9359-3a219eaea21d" xsi:nil="true"/>
    <TaxCatchAll xmlns="566c39c6-bfa1-4f4b-ac26-13771548552a" xsi:nil="true"/>
  </documentManagement>
</p:properties>
</file>

<file path=customXml/itemProps1.xml><?xml version="1.0" encoding="utf-8"?>
<ds:datastoreItem xmlns:ds="http://schemas.openxmlformats.org/officeDocument/2006/customXml" ds:itemID="{625C0810-A233-4255-BFF5-52790419E3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6fb4d2-7429-4ef2-9359-3a219eaea21d"/>
    <ds:schemaRef ds:uri="566c39c6-bfa1-4f4b-ac26-1377154855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5AF2C6-B3A9-4962-888C-11689BCB16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79744D-D17F-4DB2-8D19-3683874B97E7}">
  <ds:schemaRefs>
    <ds:schemaRef ds:uri="3c68946b-b9fc-4c0d-9190-9e99577c9bca"/>
    <ds:schemaRef ds:uri="923851af-529b-4b5e-90da-7f9f5f7d90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f6fb4d2-7429-4ef2-9359-3a219eaea21d"/>
    <ds:schemaRef ds:uri="566c39c6-bfa1-4f4b-ac26-13771548552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Oslo_2019_enkel_grønn_lys</Template>
  <TotalTime>529</TotalTime>
  <Words>1476</Words>
  <Application>Microsoft Office PowerPoint</Application>
  <PresentationFormat>Widescreen</PresentationFormat>
  <Paragraphs>286</Paragraphs>
  <Slides>17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Wingdings</vt:lpstr>
      <vt:lpstr>Arial,Sans-Serif</vt:lpstr>
      <vt:lpstr>Arial</vt:lpstr>
      <vt:lpstr>Segoe UI</vt:lpstr>
      <vt:lpstr>Calibri</vt:lpstr>
      <vt:lpstr>Oslo Sans Office</vt:lpstr>
      <vt:lpstr>Oslo_2019_enkel_grønn_lys</vt:lpstr>
      <vt:lpstr>                                                      </vt:lpstr>
      <vt:lpstr>    Furuset seniorsenter:     </vt:lpstr>
      <vt:lpstr> </vt:lpstr>
      <vt:lpstr>                </vt:lpstr>
      <vt:lpstr>Hva har vi gjort:        </vt:lpstr>
      <vt:lpstr>Hva har vi gjort- flerkulturelle tiltak:     </vt:lpstr>
      <vt:lpstr>Ulike arenaer – være der seniorer er.</vt:lpstr>
      <vt:lpstr>Furuset seniorsenter: Spise sammen, trene sammen, være sammen. Folkehelsearbeid.</vt:lpstr>
      <vt:lpstr>Samarbeid- Mennesker i fokus- frivillig organisasjon  </vt:lpstr>
      <vt:lpstr>            Samarbeid Rabea Movement Norway</vt:lpstr>
      <vt:lpstr>Oversatt til urdu</vt:lpstr>
      <vt:lpstr>Tilbakemeldinger fra samarbeidspartnere </vt:lpstr>
      <vt:lpstr>PowerPoint-presentasjon</vt:lpstr>
      <vt:lpstr>Helseveiviseren</vt:lpstr>
      <vt:lpstr>Oppsummering, vår erfaring:</vt:lpstr>
      <vt:lpstr>Fagprisen for beste aldersvennlige tiltak i Oslo 2023</vt:lpstr>
      <vt:lpstr> Takk for oss!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Meld inn i Domenet</dc:creator>
  <cp:lastModifiedBy>Aina Westby</cp:lastModifiedBy>
  <cp:revision>355</cp:revision>
  <cp:lastPrinted>2019-03-22T09:42:42Z</cp:lastPrinted>
  <dcterms:created xsi:type="dcterms:W3CDTF">2019-06-07T10:06:37Z</dcterms:created>
  <dcterms:modified xsi:type="dcterms:W3CDTF">2026-06-25T11:53:38Z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2396b7-5846-48ff-8468-5f49f8ad722a_Enabled">
    <vt:lpwstr>true</vt:lpwstr>
  </property>
  <property fmtid="{D5CDD505-2E9C-101B-9397-08002B2CF9AE}" pid="3" name="MSIP_Label_7a2396b7-5846-48ff-8468-5f49f8ad722a_SetDate">
    <vt:lpwstr>2022-03-07T12:39:49Z</vt:lpwstr>
  </property>
  <property fmtid="{D5CDD505-2E9C-101B-9397-08002B2CF9AE}" pid="4" name="MSIP_Label_7a2396b7-5846-48ff-8468-5f49f8ad722a_Method">
    <vt:lpwstr>Standard</vt:lpwstr>
  </property>
  <property fmtid="{D5CDD505-2E9C-101B-9397-08002B2CF9AE}" pid="5" name="MSIP_Label_7a2396b7-5846-48ff-8468-5f49f8ad722a_Name">
    <vt:lpwstr>Lav</vt:lpwstr>
  </property>
  <property fmtid="{D5CDD505-2E9C-101B-9397-08002B2CF9AE}" pid="6" name="MSIP_Label_7a2396b7-5846-48ff-8468-5f49f8ad722a_SiteId">
    <vt:lpwstr>e6795081-6391-442e-9ab4-5e9ef74f18ea</vt:lpwstr>
  </property>
  <property fmtid="{D5CDD505-2E9C-101B-9397-08002B2CF9AE}" pid="7" name="MSIP_Label_7a2396b7-5846-48ff-8468-5f49f8ad722a_ActionId">
    <vt:lpwstr>882ce5fb-7637-4ab5-a2cd-6dccf5965a07</vt:lpwstr>
  </property>
  <property fmtid="{D5CDD505-2E9C-101B-9397-08002B2CF9AE}" pid="8" name="MSIP_Label_7a2396b7-5846-48ff-8468-5f49f8ad722a_ContentBits">
    <vt:lpwstr>0</vt:lpwstr>
  </property>
  <property fmtid="{D5CDD505-2E9C-101B-9397-08002B2CF9AE}" pid="9" name="Order">
    <vt:lpwstr>100.000000000000</vt:lpwstr>
  </property>
  <property fmtid="{D5CDD505-2E9C-101B-9397-08002B2CF9AE}" pid="10" name="ContentTypeId">
    <vt:lpwstr>0x010100D35F6CD70AA57249B3A5211A2D4227FB</vt:lpwstr>
  </property>
</Properties>
</file>