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</p:sldMasterIdLst>
  <p:notesMasterIdLst>
    <p:notesMasterId r:id="rId19"/>
  </p:notesMasterIdLst>
  <p:sldIdLst>
    <p:sldId id="391" r:id="rId2"/>
    <p:sldId id="392" r:id="rId3"/>
    <p:sldId id="390" r:id="rId4"/>
    <p:sldId id="395" r:id="rId5"/>
    <p:sldId id="442" r:id="rId6"/>
    <p:sldId id="441" r:id="rId7"/>
    <p:sldId id="430" r:id="rId8"/>
    <p:sldId id="402" r:id="rId9"/>
    <p:sldId id="433" r:id="rId10"/>
    <p:sldId id="406" r:id="rId11"/>
    <p:sldId id="399" r:id="rId12"/>
    <p:sldId id="403" r:id="rId13"/>
    <p:sldId id="397" r:id="rId14"/>
    <p:sldId id="429" r:id="rId15"/>
    <p:sldId id="411" r:id="rId16"/>
    <p:sldId id="398" r:id="rId17"/>
    <p:sldId id="412" r:id="rId18"/>
  </p:sldIdLst>
  <p:sldSz cx="12192000" cy="6858000"/>
  <p:notesSz cx="6858000" cy="9144000"/>
  <p:embeddedFontLst>
    <p:embeddedFont>
      <p:font typeface="Oslo Sans Office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91"/>
            <p14:sldId id="392"/>
            <p14:sldId id="390"/>
            <p14:sldId id="395"/>
            <p14:sldId id="442"/>
            <p14:sldId id="441"/>
            <p14:sldId id="430"/>
            <p14:sldId id="402"/>
            <p14:sldId id="433"/>
            <p14:sldId id="406"/>
            <p14:sldId id="399"/>
            <p14:sldId id="403"/>
            <p14:sldId id="397"/>
            <p14:sldId id="429"/>
            <p14:sldId id="411"/>
            <p14:sldId id="398"/>
            <p14:sldId id="412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3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23:28.9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673 1006 6553,'-9'0'147,"0"0"1,0 1-1,0 0 0,1 1 0,-1 0 0,0 0 0,0 1 0,1 0 0,0 1 0,0-1 0,0 2 0,-12 7 0,15-8-95,-1 0 1,1 1-1,1 0 0,-1 0 0,1 0 0,-1 1 1,1-1-1,1 1 0,-1 0 0,1 0 1,0 0-1,1 1 0,-1-1 0,1 1 0,1-1 1,-3 14-1,3 41 587,2-47-106,1-44-461,0-444-1129,-5 398 890,-4 0 1,-3 0-1,-4 1 1,-26-87-1,32 137 127,-1 0-1,0 1 1,-2 0-1,-1 1 1,-1 0-1,-1 1 1,-26-33-1,37 51 67,0 1-1,0-1 0,0 1 1,-1 0-1,1 0 0,-1 1 1,1-1-1,-1 1 0,0-1 1,0 1-1,0 0 0,-5-1 1,8 3 10,0-1 1,-1 1 0,1 0-1,-1 0 1,1 0 0,-1 0-1,1 0 1,-1 1 0,1-1-1,0 0 1,-1 1 0,1-1-1,-1 1 1,1-1-1,-2 2 1,0 0 20,1 0 0,-1 0 0,1 0 0,0 0 0,0 0 0,0 1 0,0-1 0,1 1 0,-4 5 0,-2 7 148,0 2-1,1-1 1,1 1-1,1 0 1,0 0-1,-2 25 1,-2 112 978,7-120-939,0 82 1168,21 179 1,-10-228-908,2-1 0,4 0-1,2-1 1,29 66 0,-38-108-364,2-1 0,0 0 0,19 25 0,-23-37-58,1-1-1,0 0 1,0 0 0,0-1-1,1 0 1,1 0 0,-1-1-1,18 10 1,-2-1 131,-21-13-141,0 0 0,0 0-1,0 0 1,1-1 0,5 3-1,-10-5-70,1 0 0,-1 0-1,0 0 1,0 0 0,1 0-1,-1 0 1,0 0 0,0 0 0,1 0-1,-1 0 1,0 0 0,0 0-1,0 0 1,1 0 0,-1 0 0,0 0-1,0 0 1,1 0 0,-1 0-1,0 0 1,0 0 0,0 0-1,1-1 1,-1 1 0,0 0 0,0 0-1,0 0 1,0 0 0,1-1-1,-1 1 1,0 0 0,0 0 0,0 0-1,0 0 1,0-1 0,0 1-1,2-12-130,-5-11-97,3 23 233,0-2 2,-1-1 1,1 1-1,0 0 0,0 0 1,0-1-1,0 1 1,1 0-1,-1-1 1,0 1-1,1 0 0,0 0 1,0 0-1,-1-1 1,1 1-1,2-2 1,22-27-158,-6 9-58,-15 16 155,0 0-1,0-1 1,0 1-1,-1-1 1,0 0-1,0 0 1,-1 0-1,0 0 0,0 0 1,1-10-1,-3 16 45,0-1 1,0 1-1,-1-1 0,1 1 0,0 0 0,0-1 0,-1 1 0,1-1 0,-1 1 0,1 0 0,-1 0 0,1-1 0,-1 1 0,0 0 1,0 0-1,1-1 0,-1 1 0,0 0 0,0 0 0,0 0 0,0 0 0,-3-1 0,0 0 54,-1-1-1,0 1 0,0 0 1,0 0-1,-7-1 1,-31-6 155,-1 3 1,0 1 0,-69 2 0,83 2-146,-3 0-13,6 0-7,-1 0 1,0 2-1,1 1 1,0 1 0,-31 8-1,57-11-31,0 0-1,-1 1 1,1-1-1,0 0 1,-1 1-1,1-1 1,0 1 0,0 0-1,0-1 1,-1 1-1,1 0 1,0 0-1,0-1 1,0 1 0,0 0-1,0 0 1,1 0-1,-1 0 1,-1 2-1,2-2 1,0-1 1,0 1-1,0 0 0,0 0 0,0-1 0,0 1 0,1 0 0,-1 0 1,0-1-1,0 1 0,1 0 0,-1-1 0,0 1 0,1 0 0,-1-1 0,0 1 1,1 0-1,-1-1 0,1 1 0,-1-1 0,1 1 0,0-1 0,0 1 1,6 4 30,1 0 1,-1-1-1,1 1 1,10 2-1,182 91 584,-20-8-48,97 36 166,-255-120-575,-22-6-161,0 0 0,0 0-1,0 0 1,0 0 0,0 0 0,1 0-1,-1 0 1,0 0 0,0 0 0,0 0-1,0 0 1,0 0 0,0 0 0,1 0-1,-1 0 1,0 0 0,0 0 0,0 0-1,0 0 1,0 0 0,0 0 0,0 0-1,1 0 1,-1 0 0,0-1 0,0 1-1,0 0 1,0 0 0,0 0 0,0 0-1,0 0 1,0 0 0,0 0-1,0-1 1,0 1 0,1 0 0,-1 0-1,0 0 1,0 0 0,0 0 0,0 0-1,0-1 1,0 1 0,0 0 0,0 0-1,0 0 1,0 0 0,0 0 0,0 0-1,-1-1 1,1 1 0,0 0 0,0 0-1,0 0 1,0 0 0,0 0 0,0-1-1,-24-25-147,-21-11-212,27 22 115,-27-26 1,39 35 145,1 0-1,0 0 0,0-1 0,1 1 1,0-1-1,0-1 0,1 1 1,-5-13-1,2-4-249,1-1 0,1 1 0,-1-41 0,6-80-481,1 97 500,0-21-122,0 58 324,-1 46 397,-1 108 120,1 72 130,0-229-705,0 0-1,1 1 1,6-23 0,-1 7 35,-5 20 83,12-53-439,-4 0 0,7-116 1,-18 109-174,-2-1 0,-14-73 0,7 88 181,-27-83 0,27 118 576,10 20-68,0-1-1,0 1 1,-1 0 0,1 0 0,0-1-1,-1 1 1,1 0 0,0 0-1,0-1 1,-1 1 0,1 0-1,0 0 1,-1 0 0,1 0-1,-1-1 1,1 1 0,0 0 0,-1 0-1,1 0 1,-1 0 0,1 0-1,0 0 1,-1 0 0,1 0-1,0 0 1,-1 0 0,0 0 0,-1 2 33,0-1 0,1 1 0,-1 0 0,0 0 0,0-1 0,1 1 0,-1 0 1,1 0-1,0 1 0,0-1 0,0 0 0,-2 5 0,-18 47 373,2 1 1,2 1-1,-11 74 0,17-76-235,-4 14 183,4 1 1,3 1-1,0 105 1,10-111 77,-2 126 280,-5-159-568,-2-20-25,7-11-125,-1 0 0,1 0 0,0 0 0,-1 0 0,1 0 0,-1 0 0,1 0 0,0 0 0,-1 0 0,1 0-1,-1 0 1,1 0 0,0-1 0,-1 1 0,1 0 0,-1 0 0,1 0 0,0 0 0,-1-1 0,1 1 0,0 0-1,-1 0 1,1-1 0,0 1 0,-1 0 0,1-1 0,0 1 0,0 0 0,-1-1 0,1 0 0,-5-6-153,0 0 1,0-1-1,1 0 1,0 1-1,0-2 1,-4-15-1,-11-57-539,14 59 559,-80-500-2156,82 497 2190,-8-85-954,12 175 1705,18 118 0,30 66 399,1 12 82,-45-226-936,1 0 1,2 0-1,1-1 0,2-1 0,2 1 1,23 45-1,-35-78-189,-1 0 1,1 0-1,0 0 0,-1 0 1,1 0-1,0 0 0,0 0 1,-1-1-1,1 1 0,0 0 1,0 0-1,0-1 0,0 1 1,0 0-1,0-1 0,0 1 1,2 0-1,-2-1-10,0 0 1,0 0-1,0 0 0,0 0 1,0 0-1,-1 0 1,1-1-1,0 1 0,0 0 1,0-1-1,0 1 1,-1 0-1,1-1 0,0 1 1,0-1-1,-1 1 1,1-1-1,1 0 0,3-5-117,-1 1 0,0-1 0,0 1-1,0-1 1,4-10 0,98-241-2724,-62 141 2125,106-312-886,-125 353 1139,-15 56 577,-10 19-114,0 0 0,0 0 1,0 0-1,0 0 1,0 0-1,0 0 0,0-1 1,0 1-1,0 0 1,0 0-1,0 0 0,0 0 1,0 0-1,0 0 1,0 0-1,1 0 0,-1 0 1,0 0-1,0 0 1,0-1-1,0 1 0,0 0 1,0 0-1,0 0 1,0 0-1,1 0 0,-1 0 1,0 0-1,0 0 0,0 0 1,0 0-1,0 0 1,0 0-1,0 0 0,0 0 1,1 0-1,-1 0 1,0 0-1,0 0 0,0 0 1,0 0-1,0 0 1,0 0-1,0 0 0,0 0 1,1 0-1,-1 1 1,0-1-1,0 0 0,0 0 1,0 0-1,0 0 1,0 0-1,0 0 0,0 0 1,0 0-1,0 0 1,0 0-1,0 1 0,0-1 1,1 0-1,0 31 589,-7 43-54,-16 80 0,-27 78 81,22-111-31,26-114-544,-2 7 62,-1 0-1,-6 19 1,9-30-86,-1-1 1,1 1 0,0 0-1,-1 0 1,1-1 0,-1 1-1,0-1 1,0 1 0,0-1-1,0 0 1,-1 0 0,1 0-1,0 0 1,-1 0 0,0 0-1,1-1 1,-4 2 0,5-3-21,-1 1 0,1-1-1,0 0 1,-1 0 0,1 1 0,-1-1 0,1 0-1,0 0 1,-1-1 0,1 1 0,-1 0 0,1 0 0,0-1-1,-1 1 1,1-1 0,0 1 0,0-1 0,-1 1 0,1-1-1,0 0 1,0 0 0,0 0 0,0 1 0,0-1-1,-2-2 1,-9-5-96,12 7 104,-1 1-1,1 0 0,-1 0 1,1 0-1,-1 0 0,1-1 1,-1 1-1,1 0 0,-1 0 1,1 0-1,-1 0 0,1 0 1,-1 0-1,1 0 0,-1 0 1,1 1-1,-1-1 0,1 0 1,-1 0-1,1 0 0,0 0 1,-1 1-1,1-1 0,-1 0 1,0 1-1,1-1 1,-1 1-1,1-1 1,-1 0 0,1 0-1,-1 1 1,1-1 0,-1 0-1,1 0 1,-1 0 0,1 0-1,-1 0 1,1 1 0,-1-1 0,1 0-1,-1 0 1,1 0 0,-1-1-1,1 1 1,-1 0 0,0 0-1,1 0 1,-1 0 0,1 0-1,-1-1 1,1 1 0,-1 0-1,1 0 1,0-1 0,-1 1-1,1 0 1,-1-1 0,1 1-1,-1 0 1,1-1 0,-1 0 0,-3-3-22,0-1 1,0 0 0,0 0 0,1 0 0,-1 0 0,1-1 0,1 1-1,-1-1 1,-2-9 0,-14-60-373,13 51 346,-3-10-204,-2 0-1,-2 2 1,-1-1-1,-28-46 1,15 29 547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23:51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114 12 19198,'85'237'0,"-284"-83"0,451-161 0,-168 243 0,-13-477 0,181 233 0,-460-133 0,278-101 0,-269 396 0,-9-296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24:02.1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264 1006 6553,'31'-2'677,"-21"1"-484,1 1 0,-1 0 0,0 0 0,18 3 0,-28-2-180,0-1-1,1 0 1,-1 0-1,1 0 0,-1 0 1,0 1-1,1-1 0,-1 0 1,0 0-1,1 1 1,-1-1-1,0 0 0,1 0 1,-1 1-1,0-1 1,0 0-1,1 1 0,-1-1 1,0 1-1,0-1 1,0 0-1,1 1 0,-1-1 1,0 1-1,0-1 0,0 0 1,0 1-1,0-1 1,0 1-1,0-1 0,0 1 1,0-1-1,0 0 1,0 1-1,0-1 0,0 1 1,0-1-1,-1 1 0,-8 14 316,7-14-291,1-1 0,0 1 0,-1-1 0,1 1 0,0-1 0,-1 0 0,1 1 0,-1-1 0,1 0 0,-1 0 0,1 0 0,-1 0 0,1 0 0,0 0 0,-1 0 0,1-1 0,-1 1 0,1 0 0,0-1 0,-1 1 0,1-1 0,0 0 0,-1 1 0,1-1 0,0 0 0,0 0 0,0 0 0,0 0 0,0 0 0,0 0 0,-1-1 0,-5-5 10,1 1 0,1-2 0,-10-13-1,2-3-110,0 0-1,2-1 0,1-1 0,-12-45 0,-14-110-157,29 105-19,2-1 1,7-79 0,0 64 131,-3 45 69,0 23 19,1 1 1,1 0-1,7-39 1,-7 59 52,0 0 0,0 0 1,0 1-1,0-1 1,0 1-1,0-1 1,1 0-1,0 1 1,-1 0-1,1-1 1,0 1-1,0 0 1,0 0-1,0 0 1,0 0-1,1 1 0,-1-1 1,0 0-1,1 1 1,0 0-1,-1-1 1,1 1-1,0 0 1,-1 0-1,1 1 1,0-1-1,0 1 1,0-1-1,0 1 0,0 0 1,3 0-1,10 1 181,-1 0-1,1 1 0,0 1 1,22 7-1,-26-7-126,176 55 1123,-79-22-737,-44-21-84,-46-12-84,0 2 0,27 8 0,-41-11-239,12 5 147,0 0-1,-1 1 1,24 15 0,-35-20-172,0 1 1,-1-1 0,1 1 0,-1 1 0,0-1-1,-1 0 1,1 1 0,-1 0 0,1 0 0,-1 0-1,-1 0 1,1 1 0,-1-1 0,0 1 0,2 6-1,-1 10 170,0 0 0,-2 0 0,0 0 0,-2 0 0,-4 33 0,-4-20 56,9-34-256,0 0 0,0 0 0,0 0 0,-1 0 0,1-1 0,-1 1 0,1 0 0,0 0 0,-1 0 0,1-1 0,-1 1 0,0 0 0,1 0 0,-1-1 0,0 1 0,1-1 0,-1 1 0,0-1 0,0 1 0,1-1 0,-1 1 0,0-1 0,0 1 0,0-1 0,0 0 0,0 0 0,1 1 0,-1-1 0,0 0 0,0 0 0,0 0 0,0 0 0,0 0 0,0 0 0,-1-1 0,-2 0-54,1-1-1,-1 0 0,1-1 0,0 1 0,0-1 0,0 1 0,0-1 0,-2-3 0,-11-10-173,-24-19-223,-2 2 1,-1 2 0,-1 1 0,-59-28-1,18 20 310,-3 4 0,0 4 0,-94-18 0,153 41 480,-47-17 1,72 21 262,12 3-255,28 6 302,1108 321 4956,-1098-311-5491,-1 2-1,48 26 1,-87-40-96,0-1 0,-1 1 0,1 0 0,-1 1 0,8 6 0,-13-10-19,1 0-1,0-1 1,0 1-1,-1 0 1,1 0 0,-1 0-1,1 0 1,-1 0-1,1 0 1,-1 0-1,1 0 1,-1 0-1,0 0 1,0 0-1,1 0 1,-1 0 0,0 0-1,0 0 1,0 0-1,0 0 1,0 0-1,0 0 1,-1 0-1,1 0 1,0 0-1,0 0 1,-1 0-1,1 0 1,-1 0 0,1 0-1,-1 0 1,1 0-1,-1 0 1,1 0-1,-1 0 1,0 0-1,0-1 1,1 1-1,-1 0 1,0-1 0,-1 2-1,-9 5 108,-1 0 0,0-1 0,0 0 0,0 0 0,-17 3 0,-12 7 104,-197 97 451,226-106-671,1 1 0,0 0 0,1 1 0,0 0 0,0 1 0,-16 20 0,-12 12 0,32-37 0,0 0 0,-1 0 0,1-1 0,-1 0 0,0 0 0,-1 0 0,1-1 0,-1 0 0,1-1 0,-1 1 0,-13 1 0,-11 0 0,-51 1 0,50-4 0,-401 3 0,395-5 0,18 1-6,-1 1-48,0-2 1,1 0 0,-1-1 0,-34-9 0,51 10 36,0-1 0,0 1 1,1-1-1,-1 0 1,1 0-1,0-1 0,-1 1 1,1-1-1,1 0 1,-1 0-1,0-1 0,1 1 1,-1-1-1,1 1 1,0-1-1,0 0 0,0-1 1,1 1-1,0 0 1,0-1-1,0 1 0,0-1 1,0 1-1,1-1 1,0 0-1,-1-5 0,1-5-153,1 0 0,0-1 0,1 1-1,0 0 1,1 0 0,1 0 0,1 0-1,0 1 1,1-1 0,0 1-1,1 0 1,1 0 0,0 1 0,17-25-1,0 6-265,1 2-1,1 0 0,1 2 0,50-39 0,-54 48 382,1 2 0,52-28 0,-59 37 114,0 0 0,0 1 0,0 2-1,1-1 1,35-4 0,-48 9-38,1 1 0,-1 0 0,1 1 0,-1-1 0,1 1 0,-1 0 0,1 1 0,-1-1 0,0 1 0,1 0 0,-1 0 0,0 1 0,-1 0 0,1-1 0,0 2 0,-1-1 0,1 0 0,-1 1 0,0 0 0,0 0 0,3 5 0,8 10 68,-2 0 0,0 1-1,16 35 1,-17-32-37,-8-14-37,46 96 206,-45-91-157,0 1-1,-1-1 0,-1 1 0,0 0 1,1 27-1,-9 273 722,4-308-766,0 0 0,0-1 0,0 1 0,-1 0 0,0 0 0,0-1 0,0 1 0,-1-1 0,0 0 0,0 0 1,-1 0-1,-7 10 0,9-14-5,-1 1 0,1-1 0,-1 0 0,1 0 0,-1 0 0,0 0 1,0-1-1,0 1 0,0-1 0,0 1 0,0-1 0,0 0 0,0-1 0,0 1 1,-1 0-1,1-1 0,0 0 0,-1 1 0,1-1 0,0-1 0,-1 1 0,1 0 1,0-1-1,0 0 0,0 0 0,-1 0 0,1 0 0,-5-3 0,-1 0-42,0-1 0,1-1 0,0 1 0,0-2 0,0 1 0,1-1 0,0 0 0,0 0 0,1-1 0,0 0-1,-6-11 1,-9-16-594,-22-53-1,30 60 382,-17-41-675,-31-113 0,-5-75-984,62 240 1832,-6-23-36,5 31 350,1 13-107,1 17 59,1 293 971,4-194-939,-2-88-101,1-1 0,1 1 0,2-1-1,1 0 1,12 40 0,-6-46-111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45:33.8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511 417 6553,'311'0'3805,"-315"0"-3764,0 0 0,0-1 0,0 0 1,0 1-1,1-2 0,-1 1 0,0 0 0,0-1 0,1 0 0,-1 1 1,1-2-1,-1 1 0,1 0 0,0-1 0,0 1 0,0-1 0,0 0 1,1 0-1,-1 0 0,1 0 0,-4-6 0,-4-8-126,1 0 1,1-2-1,-9-23 0,0-2 20,1 5-22,-24-48-134,35 77 255,-1 1 0,1 0 0,-2 0 0,0 1 0,0 0 0,-14-13 0,16 17 66,0 1 1,-1-1-1,0 1 0,0 0 0,0 1 0,0-1 0,-1 1 0,1 0 1,0 1-1,-1 0 0,0 0 0,-11-1 0,-6 3 222,-1 0 1,-26 4-1,33-2-200,-256 46 904,261-46-959,7-2-21,0 0 1,0 0-1,0 1 0,0-1 1,1 1-1,-1 1 1,1-1-1,0 1 1,-9 5-1,13-7-32,0 0 0,1 0 1,-1 0-1,0 0 0,1 0 0,-1 0 0,1 0 0,-1 0 1,1 0-1,-1 0 0,1 0 0,0 1 0,-1-1 0,1 0 1,0 0-1,0 0 0,0 0 0,0 1 0,0-1 0,0 0 0,0 0 1,0 0-1,1 0 0,-1 1 0,0-1 0,1 0 0,0 2 1,21 34 315,-8-12-119,-7-8-86,-4-9-51,0 0 0,0 0 0,1 0 0,-1-1 0,2 1 0,-1-1-1,1 0 1,0-1 0,1 1 0,8 7 0,1-1 100,0 0 0,0 1 0,-2 1-1,0 0 1,0 1 0,-1 0 0,-1 1 0,-1 0 0,-1 1 0,9 22 0,-12-26-29,0-1 0,0 0 0,2 0 0,-1 0 0,18 20 0,-23-30-119,1 0 0,-1-1 0,1 0 0,-1 1 0,1-1 0,0 0 0,0 0 0,0 0 0,0-1 0,0 1 0,0-1 0,0 0 0,1 0 0,-1 0 0,0 0 0,1 0-1,-1-1 1,1 0 0,-1 1 0,0-1 0,1 0 0,-1-1 0,1 1 0,-1-1 0,1 1 0,-1-1 0,0 0 0,1 0 0,-1-1 0,6-2 0,2-2 45,-1 0 1,0 0-1,1-1 1,-2 0 0,1-1-1,-1 0 1,-1-1-1,1 0 1,-1 0-1,9-14 1,-12 9-194,0 1 1,-1-1-1,-1 0 1,0 0-1,-1-1 0,0 1 1,-1 0-1,-1-17 0,3-16-189,-3 46 291,-1 0 1,1 0-1,0 0 1,1 1-1,-1-1 1,0 0-1,0 0 1,0 1-1,0-1 1,1 0-1,-1 0 1,0 1-1,1-1 1,-1 0-1,0 0 1,1 1-1,-1-1 1,1 1-1,0-2 1,0 2 22,-1 1 0,1-1 0,0 0 0,-1 1 1,1-1-1,-1 1 0,1-1 0,-1 1 0,1-1 1,-1 1-1,1-1 0,-1 1 0,1-1 1,-1 1-1,0 0 0,1-1 0,-1 1 0,0-1 1,0 1-1,1 0 0,-1-1 0,0 2 1,8 20 128,-2-1 0,-1 2 0,6 43 0,-3-17 64,3 18-7,58 304 427,-67-363-604,-1 0 9,1 0 0,0 0 0,0 0 1,1 0-1,0-1 0,7 14 0,-10-21-21,1 0 0,-1 0 0,0 1 0,0-1 0,0 0-1,0 0 1,0 0 0,0 1 0,1-1 0,-1 0 0,0 0 0,0 0 0,0 0-1,1 1 1,-1-1 0,0 0 0,0 0 0,0 0 0,1 0 0,-1 0 0,0 0-1,0 0 1,1 0 0,-1 0 0,0 0 0,0 0 0,1 0 0,-1 0 0,0 0 0,0 0-1,1 0 1,-1 0 0,0 0 0,0 0 0,0 0 0,1 0 0,-1 0 0,0 0-1,0 0 1,1-1 0,-1 1 0,0 0 0,0 0 0,0 0 0,0 0 0,1 0-1,-1-1 1,0 1 0,0 0 0,0 0 0,0 0 0,0-1 0,1 1 0,-1 0-1,0 0 1,0-1 0,0 1 0,0 0 0,0 0 0,0 0 0,0-1 0,0 1-1,0-1 1,4-17-252,-4-25-317,-2 0 0,-12-68 0,7 62 151,-4-33 37,-24-151-940,31 216 1198,-1-1 1,-1 1 0,0 0-1,-1 1 1,-1 0 0,-1 0-1,0 0 1,-1 1 0,-1 1-1,0 0 1,-1 0 0,-16-14-1,-35-31-229,63 58 359,-1 1 0,1-1 0,0 1 0,0-1 0,-1 1 0,1 0-1,0-1 1,-1 1 0,1 0 0,0-1 0,-1 1 0,1 0-1,0 0 1,-1-1 0,1 1 0,-1 0 0,1 0 0,-1 0 0,1-1-1,-1 1 1,1 0 0,-1 0 0,1 0 0,-1 0 0,1 0 0,-1 0-1,1 0 1,0 0 0,-1 0 0,1 0 0,-1 0 0,1 0-1,-1 1 1,1-1 0,-1 0 0,1 0 0,-1 0 0,1 1 0,0-1-1,-1 0 1,1 0 0,-1 1 0,1-1 0,0 0 0,-1 1 0,1-1-1,0 1 1,0-1 0,-1 0 0,1 1 0,0-1 0,0 1-1,-1-1 1,1 1 0,0-1 0,0 0 0,0 1 0,0-1 0,0 1-1,0 0 1,-1 32 265,6 5-54,10 41-1,-6-40-12,3 43 0,-11-72-162,0 31 182,-1-41-224,0 0-1,0 0 1,0 0-1,0 0 1,0 1 0,0-1-1,0 0 1,0 0-1,0 0 1,0 0 0,0 1-1,0-1 1,0 0-1,0 0 1,0 0 0,0 0-1,0 0 1,-1 1-1,1-1 1,0 0 0,0 0-1,0 0 1,0 0-1,0 0 1,0 0 0,0 1-1,-1-1 1,1 0-1,0 0 1,0 0 0,0 0-1,0 0 1,0 0-1,-1 0 1,1 0 0,0 0-1,0 0 1,0 0-1,0 0 1,-1 0 0,1 0-1,0 0 1,0 0-1,0 0 1,0 0 0,-1 0-1,1 0 1,0 0-1,0 0 1,0 0 0,-1 0-1,-8-10-114,-7-14-85,-16-40-334,-30-89-1,57 139 473,-14-40-170,19 54 235,0-1 0,0 1 0,0 0 0,0 0 0,-1 0 0,1 0 0,0 0 0,0 0 0,0 0 0,0-1 0,0 1 1,0 0-1,-1 0 0,1 0 0,0 0 0,0 0 0,0 0 0,0 0 0,0 0 0,0 0 0,-1 0 0,1 0 0,0 0 0,0 0 0,0 0 0,0 0 1,-1 0-1,1 0 0,0 0 0,0 0 0,0 0 0,0 0 0,0 0 0,-1 0 0,1 0 0,0 0 0,0 0 0,0 0 0,0 0 0,0 0 1,0 1-1,-1-1 0,1 0 0,0 0 0,0 0 0,0 0 0,0 0 0,0 0 0,0 0 0,0 1 0,0-1 0,0 0 0,0 0 0,-1 0 0,-8 15 136,7-11-60,0 0 0,1 1-1,-1-1 1,1 0 0,0 0 0,0 1 0,0 7 0,4 18 291,1 1 1,16 53-1,-6-27-195,-5-18-91,11 54 78,-18-80-116,0-1 0,-2 0 0,1 1 0,-1-1 0,-3 15-1,0-20 15,0-11-115,-3-17-130,5 18 172,-9-30-403,-22-49 1,-2-7-119,2-23 17,29 97 430,1-1-1,0-1 1,1 1-1,1 0 0,1-18 1,3 1 60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576996CD-C051-524E-B0EC-F7D3DAFC406C}" type="datetimeFigureOut">
              <a:rPr lang="nb-NO" smtClean="0"/>
              <a:pPr/>
              <a:t>25.06.2026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7DA70C78-173F-D64A-A73A-E7995BB9F6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lo Sans Office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Alle bydeler</a:t>
            </a:r>
            <a:r>
              <a:rPr lang="nb-NO" baseline="0"/>
              <a:t>  i  Oslo – fagnettverk i Helseetaten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397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err="1"/>
              <a:t>Google</a:t>
            </a:r>
            <a:r>
              <a:rPr lang="nb-NO"/>
              <a:t> fremtidsfullmakt</a:t>
            </a:r>
            <a:r>
              <a:rPr lang="nb-NO" baseline="0"/>
              <a:t> – forslag . Vis film </a:t>
            </a:r>
            <a:r>
              <a:rPr lang="nb-NO" baseline="0" err="1"/>
              <a:t>nasjonaforeningen</a:t>
            </a:r>
            <a:r>
              <a:rPr lang="nb-NO" baseline="0"/>
              <a:t>  om fremtidsfullmakt.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2222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Å bruke ressursene sine, frivillighet</a:t>
            </a:r>
            <a:r>
              <a:rPr lang="nb-NO" baseline="0"/>
              <a:t>  alkohol /legemidler, ensomhet  , økonomi . Hukommelse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693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Helsenorge  - Solvang og Nordseterhjemmet</a:t>
            </a:r>
            <a:r>
              <a:rPr lang="nb-NO" baseline="0"/>
              <a:t> . Frivillige laster ned </a:t>
            </a:r>
            <a:r>
              <a:rPr lang="nb-NO" baseline="0" err="1"/>
              <a:t>app</a:t>
            </a:r>
            <a:r>
              <a:rPr lang="nb-NO" baseline="0"/>
              <a:t>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9395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Presentere oss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78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</a:t>
            </a:r>
            <a:r>
              <a:rPr lang="nb-NO" baseline="0"/>
              <a:t> den enkelte kan gjøre selv. Å finne frem i systemene /</a:t>
            </a:r>
            <a:r>
              <a:rPr lang="nb-NO" baseline="0" err="1"/>
              <a:t>hj.app</a:t>
            </a:r>
            <a:r>
              <a:rPr lang="nb-NO" baseline="0"/>
              <a:t>  fange opp depresjon, kognitiv funksjon/tap, ensomhet , tap inaktiv . Bydelsmor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1660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/>
              <a:t>70 personer samtale , brev halvparten kommer, flere tar kontakt senere år.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16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Snurr</a:t>
            </a:r>
            <a:r>
              <a:rPr lang="nb-NO" baseline="0"/>
              <a:t> film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28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/>
              <a:t>Treningsoversikt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920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/>
              <a:t>1,5</a:t>
            </a:r>
            <a:r>
              <a:rPr lang="nb-NO" baseline="0"/>
              <a:t> liter drikke om dagen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46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153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Topp i verden –bydel</a:t>
            </a:r>
            <a:r>
              <a:rPr lang="nb-NO" baseline="0"/>
              <a:t> alna topp –tryggsekk. Boligkontor  vold i nærrelasjon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766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E44FDD54-551A-4713-82C2-483A79241000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2BD8-26A6-4A1F-8085-398EC6701C55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B99A-3B38-44E4-9091-1AAB2C914DA1}" type="datetime1">
              <a:rPr lang="nb-NO" smtClean="0"/>
              <a:t>25.06.2026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6114-E330-4A41-B217-8756E0001FA9}" type="datetime1">
              <a:rPr lang="nb-NO" smtClean="0"/>
              <a:t>25.06.2026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3ECA-C90C-4536-A12C-233E074AB49A}" type="datetime1">
              <a:rPr lang="nb-NO" smtClean="0"/>
              <a:t>25.06.2026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14-E874-4107-A4E3-C5CF9B4AC6ED}" type="datetime1">
              <a:rPr lang="nb-NO" smtClean="0"/>
              <a:t>25.06.2026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solidFill>
            <a:schemeClr val="accent3"/>
          </a:solidFill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C099-1C16-4B4D-B297-F7EF98691A45}" type="datetime1">
              <a:rPr lang="nb-NO" smtClean="0"/>
              <a:t>25.06.2026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714187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86F8F-2C15-4D15-A5D9-DC9227F490AD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77B-9346-4B90-B294-D45AC6713AC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013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12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E172C6E0-3064-429F-829F-75E0D0470C14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9BAFD2F4-2F51-4133-B378-B2A77E239E58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sp>
        <p:nvSpPr>
          <p:cNvPr id="84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6260-A0A5-4314-933E-A765684AFED5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7855-5753-4D87-86DE-731FB38C319B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4ED-4B32-45EF-9326-83E53A258630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DB55-4D75-490A-AA60-1544BA9D6A87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AF2B-5CC9-43C7-A0D4-5A4267892925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0D3F-E375-4226-8E2D-113C7EDB2E6E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0A63664-6F3E-42F5-9020-F4A2EEC55819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Aina Westby, seniorveileder  Alna nord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11" r:id="rId2"/>
    <p:sldLayoutId id="2147483705" r:id="rId3"/>
    <p:sldLayoutId id="2147483844" r:id="rId4"/>
    <p:sldLayoutId id="2147483740" r:id="rId5"/>
    <p:sldLayoutId id="2147483741" r:id="rId6"/>
    <p:sldLayoutId id="2147483860" r:id="rId7"/>
    <p:sldLayoutId id="2147483742" r:id="rId8"/>
    <p:sldLayoutId id="2147483743" r:id="rId9"/>
    <p:sldLayoutId id="2147483864" r:id="rId10"/>
    <p:sldLayoutId id="2147483754" r:id="rId11"/>
    <p:sldLayoutId id="2147483756" r:id="rId12"/>
    <p:sldLayoutId id="2147483755" r:id="rId13"/>
    <p:sldLayoutId id="2147483757" r:id="rId14"/>
    <p:sldLayoutId id="2147483865" r:id="rId15"/>
    <p:sldLayoutId id="2147483867" r:id="rId16"/>
    <p:sldLayoutId id="2147483868" r:id="rId1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20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ppbibliotek.no/hjelp-113/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lo.kommune.no/helse-og-omsorg/tjenester-til-eldre/seniorveiled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15.png"/><Relationship Id="rId4" Type="http://schemas.openxmlformats.org/officeDocument/2006/relationships/customXml" Target="../ink/ink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vimeo.com/716740374/d3b098adc2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l51ozqfBT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2495" y="-1463192"/>
            <a:ext cx="11598443" cy="7480467"/>
          </a:xfrm>
        </p:spPr>
        <p:txBody>
          <a:bodyPr/>
          <a:lstStyle/>
          <a:p>
            <a:pPr algn="ctr"/>
            <a:r>
              <a:rPr lang="nb-NO" sz="3200" dirty="0">
                <a:solidFill>
                  <a:srgbClr val="0070C0"/>
                </a:solidFill>
              </a:rPr>
              <a:t>Seniorveiledertjenesten i Bydel Alna  </a:t>
            </a:r>
            <a:br>
              <a:rPr lang="nb-NO" sz="3200" dirty="0"/>
            </a:br>
            <a:r>
              <a:rPr lang="nb-NO" sz="1600" dirty="0"/>
              <a:t>Til samarbeidspartnere </a:t>
            </a:r>
            <a:br>
              <a:rPr lang="nb-NO" sz="3200" b="1" dirty="0"/>
            </a:br>
            <a:r>
              <a:rPr lang="nb-NO" sz="1800" b="1" dirty="0"/>
              <a:t> </a:t>
            </a:r>
            <a:br>
              <a:rPr lang="nb-NO" sz="1800" b="1" dirty="0"/>
            </a:br>
            <a:br>
              <a:rPr lang="nb-NO" sz="1800" b="1" dirty="0"/>
            </a:br>
            <a:endParaRPr lang="nb-NO" sz="1800" b="1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>
              <a:noFill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46CA-67B5-405D-93F9-A2E4CDC41628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2035175" y="4678531"/>
            <a:ext cx="8121600" cy="1088605"/>
          </a:xfrm>
        </p:spPr>
        <p:txBody>
          <a:bodyPr>
            <a:normAutofit fontScale="85000" lnSpcReduction="20000"/>
          </a:bodyPr>
          <a:lstStyle/>
          <a:p>
            <a:endParaRPr lang="nb-NO" sz="1200"/>
          </a:p>
          <a:p>
            <a:endParaRPr lang="nb-NO" sz="1200"/>
          </a:p>
          <a:p>
            <a:endParaRPr lang="nb-NO" sz="1200"/>
          </a:p>
          <a:p>
            <a:endParaRPr lang="nb-NO" sz="1200"/>
          </a:p>
          <a:p>
            <a:r>
              <a:rPr lang="nb-NO" sz="1200"/>
              <a:t>                                                        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>
              <a:noFill/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>
              <a:noFill/>
            </a:endParaRPr>
          </a:p>
        </p:txBody>
      </p:sp>
      <p:pic>
        <p:nvPicPr>
          <p:cNvPr id="11" name="Picture 2" descr="H:\SENIORVEILEDER\Hva er viktig for deg-dagen\hevfd_dagen_2018_green_web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241" y="3650351"/>
            <a:ext cx="2851297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bunn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5195746"/>
            <a:ext cx="4897120" cy="82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F:\FOREBYGGING OG REHABILITERING\SENIORSENTERER\Furuset seniorsenter\Aktiviteter og tilbud\Bilder\Verdensparken.jpg">
            <a:extLst>
              <a:ext uri="{FF2B5EF4-FFF2-40B4-BE49-F238E27FC236}">
                <a16:creationId xmlns:a16="http://schemas.microsoft.com/office/drawing/2014/main" id="{76049D57-2337-82D7-F553-13C4D463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69" y="2277042"/>
            <a:ext cx="6195239" cy="290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2F01E99-D983-CD48-4FDA-0C764C2BF3FD}"/>
              </a:ext>
            </a:extLst>
          </p:cNvPr>
          <p:cNvSpPr txBox="1"/>
          <p:nvPr/>
        </p:nvSpPr>
        <p:spPr>
          <a:xfrm>
            <a:off x="5521234" y="2499360"/>
            <a:ext cx="220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Verdensparken </a:t>
            </a:r>
          </a:p>
        </p:txBody>
      </p:sp>
    </p:spTree>
    <p:extLst>
      <p:ext uri="{BB962C8B-B14F-4D97-AF65-F5344CB8AC3E}">
        <p14:creationId xmlns:p14="http://schemas.microsoft.com/office/powerpoint/2010/main" val="200552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5692" y="203197"/>
            <a:ext cx="9441132" cy="1286935"/>
          </a:xfrm>
        </p:spPr>
        <p:txBody>
          <a:bodyPr>
            <a:normAutofit fontScale="90000"/>
          </a:bodyPr>
          <a:lstStyle/>
          <a:p>
            <a:br>
              <a:rPr lang="nb-NO" sz="2400"/>
            </a:br>
            <a:br>
              <a:rPr lang="nb-NO" sz="2400"/>
            </a:br>
            <a:br>
              <a:rPr lang="nb-NO" sz="2400"/>
            </a:br>
            <a:br>
              <a:rPr lang="nb-NO" sz="2400"/>
            </a:br>
            <a:br>
              <a:rPr lang="nb-NO" sz="2400"/>
            </a:br>
            <a:br>
              <a:rPr lang="nb-NO" sz="2400"/>
            </a:br>
            <a:r>
              <a:rPr lang="nb-NO" sz="2000"/>
              <a:t>Kropp og sinn henger sammen-hverdagsglede</a:t>
            </a:r>
            <a:br>
              <a:rPr lang="nb-NO" sz="2000"/>
            </a:br>
            <a:r>
              <a:rPr lang="nb-NO" sz="2400" b="1"/>
              <a:t>                 </a:t>
            </a:r>
            <a:br>
              <a:rPr lang="nb-NO" sz="2400" b="1"/>
            </a:br>
            <a:br>
              <a:rPr lang="nb-NO" sz="2400"/>
            </a:br>
            <a:endParaRPr lang="nb-NO" sz="240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4133" y="627753"/>
            <a:ext cx="10524067" cy="5942095"/>
          </a:xfrm>
        </p:spPr>
        <p:txBody>
          <a:bodyPr/>
          <a:lstStyle/>
          <a:p>
            <a:r>
              <a:rPr lang="nb-NO"/>
              <a:t>     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808B-8EA7-4553-9739-E0FEF18C05BD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10</a:t>
            </a:fld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725553" y="711875"/>
            <a:ext cx="10844742" cy="5355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endParaRPr lang="nb-NO" sz="2400" b="1" dirty="0">
              <a:latin typeface="Oslo Sans Office" panose="02000000000000000000" pitchFamily="2" charset="0"/>
            </a:endParaRPr>
          </a:p>
          <a:p>
            <a:r>
              <a:rPr lang="nb-NO" sz="2400" b="1" dirty="0">
                <a:latin typeface="Oslo Sans Office"/>
              </a:rPr>
              <a:t>      1. Fysisk aktivitet:</a:t>
            </a:r>
          </a:p>
          <a:p>
            <a:pPr lvl="1">
              <a:spcBef>
                <a:spcPts val="0"/>
              </a:spcBef>
            </a:pPr>
            <a:r>
              <a:rPr lang="nb-NO" sz="1400" dirty="0">
                <a:latin typeface="Oslo Sans Office"/>
              </a:rPr>
              <a:t>Styrker hukommelsen og konsentrasjon</a:t>
            </a:r>
          </a:p>
          <a:p>
            <a:pPr lvl="1">
              <a:spcBef>
                <a:spcPts val="0"/>
              </a:spcBef>
            </a:pPr>
            <a:r>
              <a:rPr lang="nb-NO" sz="1400" dirty="0">
                <a:latin typeface="Oslo Sans Office"/>
              </a:rPr>
              <a:t>sterkere hjerte</a:t>
            </a:r>
          </a:p>
          <a:p>
            <a:pPr lvl="1"/>
            <a:r>
              <a:rPr lang="nb-NO" sz="1400" dirty="0">
                <a:latin typeface="Oslo Sans Office"/>
              </a:rPr>
              <a:t>bedre ledd, sterkere benmasse </a:t>
            </a:r>
          </a:p>
          <a:p>
            <a:pPr lvl="1"/>
            <a:r>
              <a:rPr lang="nb-NO" sz="1400" dirty="0">
                <a:latin typeface="Oslo Sans Office"/>
              </a:rPr>
              <a:t>bremse aldring, bedre søvn, bedre balanse</a:t>
            </a:r>
            <a:r>
              <a:rPr lang="nb-NO" sz="1400" dirty="0"/>
              <a:t> </a:t>
            </a:r>
            <a:endParaRPr lang="nb-NO" sz="1400" dirty="0">
              <a:latin typeface="Oslo Sans Office" panose="020000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nb-NO" sz="1400" dirty="0"/>
              <a:t>Positivt for angst, stress og depresjon -vekt  </a:t>
            </a:r>
          </a:p>
          <a:p>
            <a:pPr lvl="1">
              <a:spcBef>
                <a:spcPts val="0"/>
              </a:spcBef>
            </a:pPr>
            <a:endParaRPr lang="nb-NO" sz="1400" dirty="0"/>
          </a:p>
          <a:p>
            <a:pPr lvl="1">
              <a:spcBef>
                <a:spcPts val="0"/>
              </a:spcBef>
            </a:pPr>
            <a:r>
              <a:rPr lang="nb-NO" sz="1400" dirty="0"/>
              <a:t>Hvordan liker du å trene/hverdagsaktiv ? – Flere muligheter –tilbud bydel Alna -Helseveiviser</a:t>
            </a:r>
            <a:endParaRPr lang="nb-NO" sz="1400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r>
              <a:rPr lang="nb-NO" sz="1400" b="1" dirty="0">
                <a:latin typeface="Oslo Sans Office"/>
              </a:rPr>
              <a:t>60+ yoga, turgruppe, styrke og balanse trening, dans, stolpejakt, spaserstokk, sykling, </a:t>
            </a:r>
          </a:p>
          <a:p>
            <a:r>
              <a:rPr lang="nb-NO" sz="1400" b="1" dirty="0">
                <a:latin typeface="Oslo Sans Office"/>
              </a:rPr>
              <a:t>Turgrupper med mer </a:t>
            </a:r>
            <a:endParaRPr lang="nb-NO" dirty="0"/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>
              <a:buNone/>
            </a:pPr>
            <a:endParaRPr lang="nb-NO" b="1" dirty="0">
              <a:latin typeface="Oslo Sans Office" panose="02000000000000000000" pitchFamily="2" charset="0"/>
            </a:endParaRPr>
          </a:p>
          <a:p>
            <a:pPr lvl="1"/>
            <a:endParaRPr lang="nb-NO" sz="1200" dirty="0"/>
          </a:p>
          <a:p>
            <a:pPr lvl="1"/>
            <a:r>
              <a:rPr lang="nb-NO" sz="1200" dirty="0"/>
              <a:t>Nils 80  år: «Jeg støvsuger» –  Nina 77år « jeg tar trappene ,ikke heisen </a:t>
            </a:r>
            <a:r>
              <a:rPr lang="nb-NO" sz="1200" dirty="0">
                <a:solidFill>
                  <a:schemeClr val="accent4">
                    <a:lumMod val="50000"/>
                  </a:schemeClr>
                </a:solidFill>
              </a:rPr>
              <a:t>«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34" y="4110458"/>
            <a:ext cx="1047471" cy="1282809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19" y="113996"/>
            <a:ext cx="2233253" cy="1195758"/>
          </a:xfrm>
          <a:prstGeom prst="rect">
            <a:avLst/>
          </a:prstGeom>
        </p:spPr>
      </p:pic>
      <p:pic>
        <p:nvPicPr>
          <p:cNvPr id="14" name="Bilde 13" descr="støvsu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997" y="3856036"/>
            <a:ext cx="1884007" cy="2296410"/>
          </a:xfrm>
          <a:prstGeom prst="rect">
            <a:avLst/>
          </a:prstGeom>
        </p:spPr>
      </p:pic>
      <p:pic>
        <p:nvPicPr>
          <p:cNvPr id="16" name="Plassholder for innhold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71" y="4110458"/>
            <a:ext cx="1372829" cy="1355482"/>
          </a:xfrm>
          <a:prstGeom prst="rect">
            <a:avLst/>
          </a:prstGeom>
        </p:spPr>
      </p:pic>
      <p:pic>
        <p:nvPicPr>
          <p:cNvPr id="17" name="Bild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3" y="4110458"/>
            <a:ext cx="1814447" cy="11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C:\Users\BFR125431\AppData\Local\Microsoft\Windows\Temporary Internet Files\Content.IE5\9SAE0XQ9\11533-illustration-of-a-red-heart-pv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2749760" y="1669708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BFR125431\AppData\Local\Microsoft\Windows\Temporary Internet Files\Content.IE5\9SAE0XQ9\11533-illustration-of-a-red-heart-pv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7754790" y="288410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0BE8B40E-E255-ED04-2FE9-1B5756A2DC1B}"/>
                  </a:ext>
                </a:extLst>
              </p14:cNvPr>
              <p14:cNvContentPartPr/>
              <p14:nvPr/>
            </p14:nvContentPartPr>
            <p14:xfrm>
              <a:off x="675737" y="4247451"/>
              <a:ext cx="295920" cy="36252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0BE8B40E-E255-ED04-2FE9-1B5756A2D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8097" y="4229451"/>
                <a:ext cx="331560" cy="39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023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0" y="-1"/>
            <a:ext cx="8552133" cy="1651001"/>
          </a:xfrm>
        </p:spPr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39865" y="240485"/>
            <a:ext cx="9149563" cy="6092824"/>
          </a:xfrm>
        </p:spPr>
        <p:txBody>
          <a:bodyPr/>
          <a:lstStyle/>
          <a:p>
            <a:r>
              <a:rPr lang="nb-NO" sz="2400" b="1" dirty="0"/>
              <a:t> 2. Ernæring </a:t>
            </a:r>
            <a:r>
              <a:rPr lang="nb-NO" sz="2000" b="1" dirty="0"/>
              <a:t> - Spise med andre ? </a:t>
            </a:r>
            <a:endParaRPr lang="nb-NO" b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D92-AC49-4DD8-BA52-6BA8C82AED39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043643" y="6266455"/>
            <a:ext cx="8121648" cy="365125"/>
          </a:xfrm>
        </p:spPr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11</a:t>
            </a:fld>
            <a:endParaRPr lang="nb-NO"/>
          </a:p>
        </p:txBody>
      </p:sp>
      <p:pic>
        <p:nvPicPr>
          <p:cNvPr id="7" name="Content Placeholder 5" descr="mat.jpe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773661" y="825499"/>
            <a:ext cx="2577631" cy="2696779"/>
          </a:xfrm>
        </p:spPr>
      </p:pic>
      <p:pic>
        <p:nvPicPr>
          <p:cNvPr id="11" name="Picture 2" descr="F:\FOREBYGGING OG REHABILITERING\SENIORSENTERER\Furuset seniorsenter\Aktiviteter og tilbud\Bilder\Bilder\Kaf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66" y="3955859"/>
            <a:ext cx="2602775" cy="23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e 12" descr="vann_blir_helt_i_gla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047" y="681906"/>
            <a:ext cx="1799888" cy="2607156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5" y="733611"/>
            <a:ext cx="2642005" cy="3052415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-33536" y="5033411"/>
            <a:ext cx="494818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nb-NO" sz="1200"/>
              <a:t>Fange opp underernæring</a:t>
            </a:r>
          </a:p>
          <a:p>
            <a:r>
              <a:rPr lang="nb-NO" sz="1200"/>
              <a:t>Ensomhet - tap partner-  måltidsfellesskap- sosialt nettverk </a:t>
            </a:r>
          </a:p>
          <a:p>
            <a:r>
              <a:rPr lang="nb-NO" sz="1200"/>
              <a:t>Mat forener nasjonaliteter</a:t>
            </a:r>
          </a:p>
        </p:txBody>
      </p:sp>
      <p:pic>
        <p:nvPicPr>
          <p:cNvPr id="14" name="Picture 2" descr="C:\Users\bal15767\appdata\local\microsoft\windows\temporary internet files\emmy_170629_02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02" y="1081063"/>
            <a:ext cx="3053750" cy="24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01" y="3783538"/>
            <a:ext cx="1728465" cy="160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2670" y="4613187"/>
            <a:ext cx="6814816" cy="1624195"/>
          </a:xfrm>
        </p:spPr>
        <p:txBody>
          <a:bodyPr>
            <a:normAutofit/>
          </a:bodyPr>
          <a:lstStyle/>
          <a:p>
            <a:r>
              <a:rPr lang="nb-NO" sz="1600" dirty="0"/>
              <a:t>Seniorsenter døve/døvblinde- </a:t>
            </a:r>
            <a:r>
              <a:rPr lang="nb-NO" sz="1600" dirty="0" err="1"/>
              <a:t>St.Hanshaugen</a:t>
            </a:r>
            <a:br>
              <a:rPr lang="nb-NO" sz="1600" dirty="0"/>
            </a:br>
            <a:r>
              <a:rPr lang="nb-NO" sz="1600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nb-NO" sz="1600" dirty="0">
                <a:solidFill>
                  <a:schemeClr val="accent3">
                    <a:lumMod val="50000"/>
                  </a:schemeClr>
                </a:solidFill>
              </a:rPr>
              <a:t>en</a:t>
            </a:r>
            <a:r>
              <a:rPr lang="nb-NO" sz="1600" dirty="0">
                <a:solidFill>
                  <a:srgbClr val="FF0000"/>
                </a:solidFill>
              </a:rPr>
              <a:t>ior</a:t>
            </a:r>
            <a:r>
              <a:rPr lang="nb-NO" sz="1600" dirty="0"/>
              <a:t>s</a:t>
            </a:r>
            <a:r>
              <a:rPr lang="nb-NO" sz="1600" dirty="0">
                <a:solidFill>
                  <a:srgbClr val="00B0F0"/>
                </a:solidFill>
              </a:rPr>
              <a:t>e</a:t>
            </a:r>
            <a:r>
              <a:rPr lang="nb-NO" sz="1600" dirty="0">
                <a:solidFill>
                  <a:srgbClr val="FF33CC"/>
                </a:solidFill>
              </a:rPr>
              <a:t>nter</a:t>
            </a:r>
            <a:r>
              <a:rPr lang="nb-NO" sz="1600" dirty="0"/>
              <a:t> </a:t>
            </a:r>
            <a:r>
              <a:rPr lang="nb-NO" sz="1600" dirty="0">
                <a:solidFill>
                  <a:srgbClr val="00B0F0"/>
                </a:solidFill>
              </a:rPr>
              <a:t>f</a:t>
            </a:r>
            <a:r>
              <a:rPr lang="nb-NO" sz="1600" dirty="0">
                <a:solidFill>
                  <a:srgbClr val="FF33CC"/>
                </a:solidFill>
              </a:rPr>
              <a:t>o</a:t>
            </a:r>
            <a:r>
              <a:rPr lang="nb-NO" sz="1600" dirty="0">
                <a:solidFill>
                  <a:srgbClr val="00B0F0"/>
                </a:solidFill>
              </a:rPr>
              <a:t>r</a:t>
            </a:r>
            <a:r>
              <a:rPr lang="nb-NO" sz="1600" dirty="0"/>
              <a:t> </a:t>
            </a:r>
            <a:r>
              <a:rPr lang="nb-NO" sz="16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nb-NO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ke</a:t>
            </a:r>
            <a:r>
              <a:rPr lang="nb-NO" sz="1600" dirty="0"/>
              <a:t>iv</a:t>
            </a:r>
            <a:r>
              <a:rPr lang="nb-NO" sz="1600" dirty="0">
                <a:solidFill>
                  <a:srgbClr val="FFFF00"/>
                </a:solidFill>
              </a:rPr>
              <a:t>e – </a:t>
            </a:r>
            <a:r>
              <a:rPr lang="nb-NO" sz="1600" dirty="0">
                <a:solidFill>
                  <a:srgbClr val="FF0000"/>
                </a:solidFill>
              </a:rPr>
              <a:t>regnbuetelefon-regnbuebesøk -FRI</a:t>
            </a:r>
            <a:br>
              <a:rPr lang="nb-NO" sz="1600" dirty="0"/>
            </a:br>
            <a:r>
              <a:rPr lang="nb-NO" sz="1600" dirty="0"/>
              <a:t> </a:t>
            </a:r>
            <a:br>
              <a:rPr lang="nb-NO" sz="1600" dirty="0"/>
            </a:br>
            <a:endParaRPr lang="nb-NO" sz="160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7709" y="386672"/>
            <a:ext cx="10085246" cy="4740500"/>
          </a:xfrm>
        </p:spPr>
        <p:txBody>
          <a:bodyPr/>
          <a:lstStyle/>
          <a:p>
            <a:r>
              <a:rPr lang="nb-NO" sz="2400" b="1" dirty="0"/>
              <a:t>3. Sosialt </a:t>
            </a:r>
            <a:r>
              <a:rPr lang="nb-NO" sz="2400" b="1" dirty="0" err="1"/>
              <a:t>nettv-erk</a:t>
            </a:r>
            <a:r>
              <a:rPr lang="nb-NO" sz="2400" b="1" dirty="0"/>
              <a:t> – </a:t>
            </a:r>
            <a:r>
              <a:rPr lang="nb-NO" sz="2400" b="1" dirty="0" err="1"/>
              <a:t>FELLESskap</a:t>
            </a:r>
            <a:r>
              <a:rPr lang="nb-NO" sz="2400" b="1" dirty="0"/>
              <a:t>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6260-A0A5-4314-933E-A765684AFED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12</a:t>
            </a:fld>
            <a:endParaRPr lang="nb-NO"/>
          </a:p>
        </p:txBody>
      </p:sp>
      <p:pic>
        <p:nvPicPr>
          <p:cNvPr id="7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78" y="333010"/>
            <a:ext cx="2438901" cy="2951876"/>
          </a:xfrm>
        </p:spPr>
      </p:pic>
      <p:pic>
        <p:nvPicPr>
          <p:cNvPr id="11" name="Bilde 10" descr="Image result for meeting for senior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9" y="962552"/>
            <a:ext cx="3994268" cy="219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5321" y="611564"/>
            <a:ext cx="3079800" cy="2394769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5758249" y="333011"/>
            <a:ext cx="2400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/>
              <a:t> Samarbeid Frivillige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282670" y="4147627"/>
            <a:ext cx="1086430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400" dirty="0"/>
              <a:t>Seniorsentrene, Tveten gård- Haugerud seniorsenter- Furuset seniorsenter- </a:t>
            </a:r>
            <a:r>
              <a:rPr lang="nb-NO" sz="1400" dirty="0" err="1"/>
              <a:t>Nabolagshus</a:t>
            </a:r>
            <a:r>
              <a:rPr lang="nb-NO" sz="1400" dirty="0"/>
              <a:t> </a:t>
            </a:r>
          </a:p>
          <a:p>
            <a:r>
              <a:rPr lang="nb-NO" sz="1400" dirty="0"/>
              <a:t> Foreninger, </a:t>
            </a:r>
            <a:r>
              <a:rPr lang="nb-NO" sz="1400" dirty="0" err="1"/>
              <a:t>Fubiak</a:t>
            </a:r>
            <a:r>
              <a:rPr lang="nb-NO" sz="1400" dirty="0"/>
              <a:t> , </a:t>
            </a:r>
            <a:r>
              <a:rPr lang="nb-NO" sz="1400" dirty="0" err="1"/>
              <a:t>trosamfunn-pensjonsitforeninger</a:t>
            </a:r>
            <a:r>
              <a:rPr lang="nb-NO" sz="1400" dirty="0"/>
              <a:t>  mm </a:t>
            </a:r>
          </a:p>
        </p:txBody>
      </p:sp>
      <p:pic>
        <p:nvPicPr>
          <p:cNvPr id="17" name="Plassholder for innhold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26" y="2998938"/>
            <a:ext cx="2631536" cy="73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8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3268" y="0"/>
            <a:ext cx="10568916" cy="6532605"/>
          </a:xfrm>
        </p:spPr>
        <p:txBody>
          <a:bodyPr/>
          <a:lstStyle/>
          <a:p>
            <a:br>
              <a:rPr lang="nb-NO"/>
            </a:b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8180" y="54274"/>
            <a:ext cx="10481475" cy="6238078"/>
          </a:xfrm>
        </p:spPr>
        <p:txBody>
          <a:bodyPr/>
          <a:lstStyle/>
          <a:p>
            <a:r>
              <a:rPr lang="nb-NO" b="1" dirty="0">
                <a:solidFill>
                  <a:srgbClr val="FF0000"/>
                </a:solidFill>
              </a:rPr>
              <a:t>  </a:t>
            </a:r>
            <a:r>
              <a:rPr lang="nb-NO" sz="3200" b="1" dirty="0"/>
              <a:t> 4. Trygghet og sikkerhet  - Bo trygt hjemme   </a:t>
            </a:r>
          </a:p>
          <a:p>
            <a:pPr marL="285750" indent="-285750">
              <a:buFont typeface="Calibri"/>
              <a:buChar char="-"/>
            </a:pPr>
            <a:r>
              <a:rPr lang="nb-NO" dirty="0"/>
              <a:t>Planlegge litt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Bolig som er godt egnet for kommende år</a:t>
            </a:r>
            <a:endParaRPr lang="nb-NO" b="1" dirty="0">
              <a:solidFill>
                <a:srgbClr val="FF0000"/>
              </a:solidFill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Fallforebygging 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Brann 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Enkle hjelpemidler- Trygghetsalarm-  Velferdsteknologi </a:t>
            </a:r>
          </a:p>
          <a:p>
            <a:r>
              <a:rPr lang="nb-NO" b="1" dirty="0">
                <a:solidFill>
                  <a:srgbClr val="FF0000"/>
                </a:solidFill>
              </a:rPr>
              <a:t>      </a:t>
            </a:r>
            <a:endParaRPr lang="nb-NO" dirty="0"/>
          </a:p>
          <a:p>
            <a:r>
              <a:rPr lang="nb-NO" dirty="0"/>
              <a:t>                                                                      Tryggsekken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5770-3BBC-42BC-B9AA-63AE834D171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13</a:t>
            </a:fld>
            <a:endParaRPr lang="nb-NO"/>
          </a:p>
        </p:txBody>
      </p:sp>
      <p:pic>
        <p:nvPicPr>
          <p:cNvPr id="10" name="Plassholder for innhold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78" y="3266302"/>
            <a:ext cx="2727960" cy="1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 descr="H:\bilder\tryggsekk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67" y="2161482"/>
            <a:ext cx="3963561" cy="326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11" y="3286676"/>
            <a:ext cx="2636520" cy="19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3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45185" y="-115680"/>
            <a:ext cx="12979153" cy="6092825"/>
          </a:xfrm>
        </p:spPr>
        <p:txBody>
          <a:bodyPr/>
          <a:lstStyle/>
          <a:p>
            <a:br>
              <a:rPr lang="nb-NO"/>
            </a:br>
            <a:br>
              <a:rPr lang="nb-NO"/>
            </a:br>
            <a:br>
              <a:rPr lang="nb-NO" sz="2000" b="1"/>
            </a:br>
            <a:br>
              <a:rPr lang="nb-NO" sz="2000" b="1"/>
            </a:br>
            <a:r>
              <a:rPr lang="nb-NO" sz="1600"/>
              <a:t> </a:t>
            </a:r>
            <a:br>
              <a:rPr lang="nb-NO" sz="1600"/>
            </a:br>
            <a:endParaRPr lang="nb-NO" sz="160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D858-46B7-4DD9-9298-45D223EA0107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Seniorveileder- Aina Westby og  leder Furuset seniorsenter Mari-Anne S. Daae.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>
          <a:xfrm>
            <a:off x="1980992" y="1308538"/>
            <a:ext cx="8235063" cy="1024760"/>
          </a:xfrm>
        </p:spPr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icture 2" descr="H:\SENIORVEILEDER\Hva er viktig for deg-dagen\hevfd_dagen_2018_green_web2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51" y="3522123"/>
            <a:ext cx="2910592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/>
          <p:cNvSpPr txBox="1"/>
          <p:nvPr/>
        </p:nvSpPr>
        <p:spPr>
          <a:xfrm flipH="1">
            <a:off x="931653" y="1065304"/>
            <a:ext cx="8805600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nb-NO" sz="3600" dirty="0">
                <a:solidFill>
                  <a:srgbClr val="0070C0"/>
                </a:solidFill>
              </a:rPr>
              <a:t>                 PÅRØRENDE </a:t>
            </a:r>
          </a:p>
          <a:p>
            <a:r>
              <a:rPr lang="nb-NO" b="1" dirty="0">
                <a:solidFill>
                  <a:srgbClr val="0070C0"/>
                </a:solidFill>
              </a:rPr>
              <a:t> </a:t>
            </a:r>
            <a:r>
              <a:rPr lang="nb-NO" dirty="0">
                <a:solidFill>
                  <a:srgbClr val="0070C0"/>
                </a:solidFill>
              </a:rPr>
              <a:t>                            Seniorer-pårørende-  Oslo standarden </a:t>
            </a:r>
          </a:p>
          <a:p>
            <a:endParaRPr lang="nb-NO" dirty="0">
              <a:solidFill>
                <a:srgbClr val="0070C0"/>
              </a:solidFill>
            </a:endParaRPr>
          </a:p>
          <a:p>
            <a:r>
              <a:rPr lang="nb-NO" b="0" i="0" dirty="0">
                <a:solidFill>
                  <a:srgbClr val="2A2859"/>
                </a:solidFill>
                <a:effectLst/>
                <a:latin typeface="Oslo Sans"/>
              </a:rPr>
              <a:t>Oslo skal være verdens beste by å være pårørende i. Kontakten med kommunens tjenester skal være enkel, imøtekommende og respektfull. </a:t>
            </a:r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r>
              <a:rPr lang="nb-NO" b="0" i="0" dirty="0">
                <a:solidFill>
                  <a:srgbClr val="2A2859"/>
                </a:solidFill>
                <a:effectLst/>
                <a:latin typeface="Oslo Sans"/>
              </a:rPr>
              <a:t>Formålet med standarden er å bidra til at samarbeidet med pårørende skal være systematisk og ikke tilfeldig. En integrert og naturlig del av all tjenesteyting. Innbyggerne og deres pårørende skal oppleve at det er lett å komme i kontakt med tjenestene, at de blir hørt og får medvirke. </a:t>
            </a:r>
          </a:p>
          <a:p>
            <a:r>
              <a:rPr lang="nb-NO" dirty="0">
                <a:solidFill>
                  <a:srgbClr val="0070C0"/>
                </a:solidFill>
              </a:rPr>
              <a:t>Ta vare på egen helse </a:t>
            </a:r>
          </a:p>
          <a:p>
            <a:r>
              <a:rPr lang="nb-NO" dirty="0">
                <a:solidFill>
                  <a:srgbClr val="0070C0"/>
                </a:solidFill>
              </a:rPr>
              <a:t>Hva er viktig for deg</a:t>
            </a:r>
          </a:p>
          <a:p>
            <a:endParaRPr lang="nb-NO" dirty="0">
              <a:solidFill>
                <a:srgbClr val="0070C0"/>
              </a:solidFill>
            </a:endParaRPr>
          </a:p>
          <a:p>
            <a:r>
              <a:rPr lang="nb-NO" dirty="0">
                <a:solidFill>
                  <a:srgbClr val="0070C0"/>
                </a:solidFill>
              </a:rPr>
              <a:t>Telefonliste – Helseveiviser – </a:t>
            </a:r>
            <a:r>
              <a:rPr lang="nb-NO" dirty="0" err="1">
                <a:solidFill>
                  <a:srgbClr val="0070C0"/>
                </a:solidFill>
              </a:rPr>
              <a:t>Helsenorge</a:t>
            </a:r>
            <a:r>
              <a:rPr lang="nb-NO" dirty="0">
                <a:solidFill>
                  <a:srgbClr val="0070C0"/>
                </a:solidFill>
              </a:rPr>
              <a:t> -fullmakter</a:t>
            </a:r>
          </a:p>
          <a:p>
            <a:endParaRPr lang="nb-NO" dirty="0">
              <a:solidFill>
                <a:srgbClr val="0070C0"/>
              </a:solidFill>
            </a:endParaRPr>
          </a:p>
          <a:p>
            <a:r>
              <a:rPr lang="nb-NO" dirty="0">
                <a:solidFill>
                  <a:srgbClr val="0070C0"/>
                </a:solidFill>
              </a:rPr>
              <a:t>Klage - Sosial og eldreombud </a:t>
            </a:r>
          </a:p>
          <a:p>
            <a:r>
              <a:rPr lang="nb-NO" dirty="0">
                <a:solidFill>
                  <a:srgbClr val="0070C0"/>
                </a:solidFill>
              </a:rPr>
              <a:t>Trygghetsavdelingen</a:t>
            </a:r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r>
              <a:rPr lang="nb-NO" dirty="0">
                <a:solidFill>
                  <a:srgbClr val="0070C0"/>
                </a:solidFill>
              </a:rPr>
              <a:t>                        </a:t>
            </a:r>
          </a:p>
          <a:p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4617433" y="209302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b="1">
                <a:solidFill>
                  <a:schemeClr val="accent3">
                    <a:lumMod val="50000"/>
                  </a:schemeClr>
                </a:solidFill>
              </a:rPr>
              <a:t>            </a:t>
            </a:r>
          </a:p>
        </p:txBody>
      </p:sp>
      <p:pic>
        <p:nvPicPr>
          <p:cNvPr id="17" name="Picture 2" descr="C:\Users\BFR125431\AppData\Local\Microsoft\Windows\Temporary Internet Files\Content.IE5\9SAE0XQ9\11533-illustration-of-a-red-heart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5729522" y="1154233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FR125431\AppData\Local\Microsoft\Windows\Temporary Internet Files\Content.IE5\9SAE0XQ9\11533-illustration-of-a-red-heart-pv[1].png">
            <a:extLst>
              <a:ext uri="{FF2B5EF4-FFF2-40B4-BE49-F238E27FC236}">
                <a16:creationId xmlns:a16="http://schemas.microsoft.com/office/drawing/2014/main" id="{1E57F6C9-2012-1B84-6A90-C61F4098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3409655" y="4281152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4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1" y="-1"/>
            <a:ext cx="8479320" cy="1112521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r>
              <a:rPr lang="nb-NO"/>
              <a:t>Fremtidsfullmakt – Å være i forkant </a:t>
            </a:r>
            <a:br>
              <a:rPr lang="nb-NO"/>
            </a:br>
            <a:r>
              <a:rPr lang="nb-NO"/>
              <a:t>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07261" y="1257301"/>
            <a:ext cx="10011259" cy="4568824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nb-NO" dirty="0"/>
              <a:t> En fremtidsfullmakt gir deg muligheten til å bestemme hvem som skal ivareta din</a:t>
            </a:r>
          </a:p>
          <a:p>
            <a:r>
              <a:rPr lang="nb-NO" dirty="0"/>
              <a:t>økonomi og personlige  interesser hvis du i fremtiden ikke lenger er i stand til det.</a:t>
            </a:r>
          </a:p>
          <a:p>
            <a:r>
              <a:rPr lang="nb-NO" dirty="0"/>
              <a:t>(</a:t>
            </a:r>
            <a:r>
              <a:rPr lang="nb-NO" sz="1400" dirty="0"/>
              <a:t>fylkesmannen.no)</a:t>
            </a:r>
          </a:p>
          <a:p>
            <a:endParaRPr lang="nb-NO" sz="1400" dirty="0"/>
          </a:p>
          <a:p>
            <a:pPr>
              <a:buFont typeface="Arial" pitchFamily="34" charset="0"/>
              <a:buChar char="•"/>
            </a:pPr>
            <a:r>
              <a:rPr lang="nb-NO" dirty="0"/>
              <a:t> Demens og annen alvorlig sykdom/skade kan gjøre at du en gang i fremtiden trenger hjelp. Hvis du oppretteren fremtidsfullmakt kan du bestemme at noen du stoler på skal ta vare på dine interesser den dagen du ikke klarer det selv.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Hvordan lage fremtidsfullmakt ? </a:t>
            </a:r>
          </a:p>
          <a:p>
            <a:pPr>
              <a:buFont typeface="Arial" pitchFamily="34" charset="0"/>
              <a:buChar char="•"/>
            </a:pPr>
            <a:r>
              <a:rPr lang="nb-NO" dirty="0"/>
              <a:t> </a:t>
            </a:r>
            <a:r>
              <a:rPr lang="nb-NO" sz="1400" dirty="0"/>
              <a:t> Lage selv -  forslag fra Fylkesmann </a:t>
            </a:r>
          </a:p>
          <a:p>
            <a:pPr>
              <a:buFont typeface="Arial" pitchFamily="34" charset="0"/>
              <a:buChar char="•"/>
            </a:pPr>
            <a:r>
              <a:rPr lang="nb-NO" sz="1400" dirty="0"/>
              <a:t>  Advokat  (lag , foreninger , Obos , </a:t>
            </a:r>
            <a:r>
              <a:rPr lang="nb-NO" sz="1400" dirty="0" err="1"/>
              <a:t>seniornorge</a:t>
            </a:r>
            <a:r>
              <a:rPr lang="nb-NO" sz="1400" dirty="0"/>
              <a:t>, huseiernes landsforbund  mfl tilbud for medlemmer)</a:t>
            </a:r>
          </a:p>
          <a:p>
            <a:pPr>
              <a:buFont typeface="Arial" pitchFamily="34" charset="0"/>
              <a:buChar char="•"/>
            </a:pPr>
            <a:r>
              <a:rPr lang="nb-NO" sz="1400" dirty="0"/>
              <a:t>  Advokatvakten - 30 min gratis advokat </a:t>
            </a:r>
          </a:p>
          <a:p>
            <a:pPr>
              <a:buFont typeface="Arial" pitchFamily="34" charset="0"/>
              <a:buChar char="•"/>
            </a:pPr>
            <a:endParaRPr lang="nb-NO" sz="1400" dirty="0"/>
          </a:p>
          <a:p>
            <a:r>
              <a:rPr lang="nb-NO" sz="1400" dirty="0"/>
              <a:t> Viktige tiltak FØR fremtidsfullmakt- Disposisjonsfullmakt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6726-89F9-4E1E-A9CD-4395563F1572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15</a:t>
            </a:fld>
            <a:endParaRPr lang="nb-NO"/>
          </a:p>
        </p:txBody>
      </p:sp>
      <p:pic>
        <p:nvPicPr>
          <p:cNvPr id="7" name="Picture 2" descr="H:\SENIORVEILEDER\Hva er viktig for deg-dagen\hevfd_dagen_2018_green_web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02" y="3119609"/>
            <a:ext cx="2851297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SENIORVEILEDER\Hva er viktig for deg-dagen\hevfd_dagen_2018_green_web2x.png">
            <a:extLst>
              <a:ext uri="{FF2B5EF4-FFF2-40B4-BE49-F238E27FC236}">
                <a16:creationId xmlns:a16="http://schemas.microsoft.com/office/drawing/2014/main" id="{A97AA91F-7673-0CD3-C9FC-BC95A1AC7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03" y="3108723"/>
            <a:ext cx="2851297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67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65555" y="296333"/>
            <a:ext cx="11444092" cy="784133"/>
          </a:xfrm>
          <a:solidFill>
            <a:schemeClr val="accent3">
              <a:lumMod val="9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b-NO" sz="2800"/>
              <a:t>Tema på forebyggende/helsefremmende samtale med seniorveileder </a:t>
            </a:r>
            <a:br>
              <a:rPr lang="nb-NO" sz="2800"/>
            </a:br>
            <a:r>
              <a:rPr lang="nb-NO" sz="2800"/>
              <a:t> </a:t>
            </a:r>
            <a:endParaRPr lang="nb-NO" sz="180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96140" y="1429305"/>
            <a:ext cx="9145325" cy="486304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b="1">
                <a:solidFill>
                  <a:schemeClr val="accent3">
                    <a:lumMod val="50000"/>
                  </a:schemeClr>
                </a:solidFill>
              </a:rPr>
              <a:t>Hverdagsliv og helse </a:t>
            </a:r>
            <a:r>
              <a:rPr lang="nb-NO">
                <a:solidFill>
                  <a:schemeClr val="tx1"/>
                </a:solidFill>
              </a:rPr>
              <a:t>–   Hvordan ser en hverdag ut for deg  ? </a:t>
            </a:r>
          </a:p>
          <a:p>
            <a:pPr algn="l"/>
            <a:r>
              <a:rPr lang="nb-NO" b="1">
                <a:solidFill>
                  <a:schemeClr val="tx1"/>
                </a:solidFill>
              </a:rPr>
              <a:t>     WHO sine 4 områder</a:t>
            </a:r>
            <a:r>
              <a:rPr lang="nb-NO">
                <a:solidFill>
                  <a:schemeClr val="tx1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1. Fysisk aktivitet ( inaktiv til aktiv – koble på)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2. Ernæring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3. Sosiale nettverk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4. Trygghet og sikkerhet-  (</a:t>
            </a:r>
            <a:r>
              <a:rPr lang="nb-NO" sz="1400">
                <a:solidFill>
                  <a:schemeClr val="tx1"/>
                </a:solidFill>
              </a:rPr>
              <a:t>Brann – fallforebygging , vold mm</a:t>
            </a:r>
            <a:r>
              <a:rPr lang="nb-NO">
                <a:solidFill>
                  <a:schemeClr val="tx1"/>
                </a:solidFill>
              </a:rPr>
              <a:t>) </a:t>
            </a:r>
            <a:endParaRPr lang="nb-NO" sz="1800" b="1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 5. Planlegge litt -  bolig for årene som kommer  </a:t>
            </a:r>
            <a:endParaRPr lang="nb-NO" sz="18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1"/>
              <a:t>Hvordan ønsker du å ha det i årene som kommer?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b="1"/>
          </a:p>
          <a:p>
            <a:r>
              <a:rPr lang="nb-NO" sz="1400" b="1"/>
              <a:t>Øvrige tema på samtale kan være fysisk/psykisk helse -hjelpemidler, trygghetsalarm/ velferdsteknologi , </a:t>
            </a:r>
            <a:r>
              <a:rPr lang="nb-NO" sz="1400" b="1" err="1"/>
              <a:t>helsenorge</a:t>
            </a:r>
            <a:r>
              <a:rPr lang="nb-NO" sz="1400" b="1"/>
              <a:t>, fremtidsfullmakt, </a:t>
            </a:r>
            <a:r>
              <a:rPr lang="nb-NO" sz="1400" b="1" err="1"/>
              <a:t>frivillighet,økonomi</a:t>
            </a:r>
            <a:r>
              <a:rPr lang="nb-NO" sz="1400" b="1"/>
              <a:t>, demens , pårørende mm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b="1"/>
          </a:p>
          <a:p>
            <a:endParaRPr lang="nb-NO" sz="1800">
              <a:solidFill>
                <a:schemeClr val="tx1"/>
              </a:solidFill>
            </a:endParaRPr>
          </a:p>
          <a:p>
            <a:endParaRPr lang="nb-NO" sz="120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180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4ACB-5692-4CEE-BE79-F6B4B7EF0B9C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77B-9346-4B90-B294-D45AC6713AC8}" type="slidenum">
              <a:rPr lang="nb-NO" smtClean="0"/>
              <a:t>16</a:t>
            </a:fld>
            <a:endParaRPr lang="nb-NO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" y="2019300"/>
            <a:ext cx="1262271" cy="321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1" y="2253734"/>
            <a:ext cx="1439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200">
                <a:solidFill>
                  <a:srgbClr val="FF0000"/>
                </a:solidFill>
              </a:rPr>
              <a:t>Hva er viktig </a:t>
            </a:r>
          </a:p>
          <a:p>
            <a:pPr algn="l"/>
            <a:r>
              <a:rPr lang="nb-NO" sz="1200">
                <a:solidFill>
                  <a:srgbClr val="FF0000"/>
                </a:solidFill>
              </a:rPr>
              <a:t>     for meg ? </a:t>
            </a:r>
          </a:p>
        </p:txBody>
      </p:sp>
      <p:pic>
        <p:nvPicPr>
          <p:cNvPr id="10" name="Picture 2" descr="C:\Users\BFR125431\AppData\Local\Microsoft\Windows\Temporary Internet Files\Content.IE5\9SAE0XQ9\11533-illustration-of-a-red-heart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10562519" y="1562203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/>
          <p:cNvSpPr/>
          <p:nvPr/>
        </p:nvSpPr>
        <p:spPr>
          <a:xfrm>
            <a:off x="9907267" y="1008364"/>
            <a:ext cx="183896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Hverdagsglede</a:t>
            </a:r>
          </a:p>
        </p:txBody>
      </p:sp>
    </p:spTree>
    <p:extLst>
      <p:ext uri="{BB962C8B-B14F-4D97-AF65-F5344CB8AC3E}">
        <p14:creationId xmlns:p14="http://schemas.microsoft.com/office/powerpoint/2010/main" val="28510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7C73-6A11-4E1D-B0DA-DE13CF27BBA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17</a:t>
            </a:fld>
            <a:endParaRPr lang="nb-NO"/>
          </a:p>
        </p:txBody>
      </p:sp>
      <p:sp>
        <p:nvSpPr>
          <p:cNvPr id="11" name="Plassholder for tekst 10"/>
          <p:cNvSpPr>
            <a:spLocks noGrp="1"/>
          </p:cNvSpPr>
          <p:nvPr>
            <p:ph type="body" idx="1"/>
          </p:nvPr>
        </p:nvSpPr>
        <p:spPr>
          <a:xfrm>
            <a:off x="7199870" y="3089189"/>
            <a:ext cx="2191265" cy="601901"/>
          </a:xfrm>
        </p:spPr>
        <p:txBody>
          <a:bodyPr/>
          <a:lstStyle/>
          <a:p>
            <a:r>
              <a:rPr lang="nb-NO"/>
              <a:t>            Hjelp 113  </a:t>
            </a:r>
          </a:p>
          <a:p>
            <a:endParaRPr lang="nb-NO"/>
          </a:p>
        </p:txBody>
      </p:sp>
      <p:pic>
        <p:nvPicPr>
          <p:cNvPr id="7" name="Picture 2" descr="Bilderesultat for 113 appen'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74" y="3621456"/>
            <a:ext cx="1551062" cy="1551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oslofelles.oslo.kommune.no\home-is\BAL\bal15767\Desktop\Apper+og+verktøy+Helsenorge_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93" y="3943245"/>
            <a:ext cx="2796905" cy="21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oslofelles.oslo.kommune.no\home-is\BAL\bal15767\Desktop\helsenor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8" y="594067"/>
            <a:ext cx="3142949" cy="15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/>
          <p:cNvSpPr txBox="1"/>
          <p:nvPr/>
        </p:nvSpPr>
        <p:spPr>
          <a:xfrm>
            <a:off x="3884530" y="442311"/>
            <a:ext cx="7318929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nb-NO" sz="2200"/>
              <a:t>Offentlig helseportal- din helse på nett </a:t>
            </a:r>
          </a:p>
          <a:p>
            <a:pPr algn="l"/>
            <a:endParaRPr lang="nb-NO"/>
          </a:p>
          <a:p>
            <a:pPr algn="l"/>
            <a:r>
              <a:rPr lang="nb-NO"/>
              <a:t>Oversikt over behandlingssteder – ventetid </a:t>
            </a:r>
          </a:p>
          <a:p>
            <a:pPr algn="l"/>
            <a:r>
              <a:rPr lang="nb-NO"/>
              <a:t>Kjernejournal mm </a:t>
            </a:r>
          </a:p>
          <a:p>
            <a:pPr algn="l"/>
            <a:r>
              <a:rPr lang="nb-NO"/>
              <a:t>Frikort</a:t>
            </a:r>
          </a:p>
          <a:p>
            <a:pPr algn="l"/>
            <a:r>
              <a:rPr lang="nb-NO"/>
              <a:t>Fullmakter</a:t>
            </a:r>
          </a:p>
          <a:p>
            <a:pPr algn="l"/>
            <a:r>
              <a:rPr lang="nb-NO" err="1"/>
              <a:t>Pasienrådgiver</a:t>
            </a:r>
            <a:r>
              <a:rPr lang="nb-NO"/>
              <a:t> </a:t>
            </a:r>
          </a:p>
          <a:p>
            <a:pPr algn="l"/>
            <a:r>
              <a:rPr lang="nb-NO" err="1"/>
              <a:t>Pårørenderettigeter</a:t>
            </a:r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9" y="2860574"/>
            <a:ext cx="1598547" cy="213139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87612" y="3244334"/>
            <a:ext cx="399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/>
              <a:t>….Kan si ja til endringer</a:t>
            </a:r>
          </a:p>
        </p:txBody>
      </p:sp>
    </p:spTree>
    <p:extLst>
      <p:ext uri="{BB962C8B-B14F-4D97-AF65-F5344CB8AC3E}">
        <p14:creationId xmlns:p14="http://schemas.microsoft.com/office/powerpoint/2010/main" val="10850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4903" y="644767"/>
            <a:ext cx="9077290" cy="2059583"/>
          </a:xfrm>
        </p:spPr>
        <p:txBody>
          <a:bodyPr>
            <a:noAutofit/>
          </a:bodyPr>
          <a:lstStyle/>
          <a:p>
            <a:r>
              <a:rPr lang="nb-NO" sz="1800"/>
              <a:t>Seniorveileder Aina Westby, sosionom Alna nord/midt -  Kontor - Furuset seniorsenter</a:t>
            </a:r>
            <a:br>
              <a:rPr lang="nb-NO" sz="1800">
                <a:solidFill>
                  <a:schemeClr val="accent5">
                    <a:lumMod val="75000"/>
                  </a:schemeClr>
                </a:solidFill>
              </a:rPr>
            </a:br>
            <a:br>
              <a:rPr lang="nb-NO" sz="1800">
                <a:solidFill>
                  <a:schemeClr val="accent5">
                    <a:lumMod val="75000"/>
                  </a:schemeClr>
                </a:solidFill>
              </a:rPr>
            </a:br>
            <a:br>
              <a:rPr lang="nb-NO" sz="1800"/>
            </a:br>
            <a:r>
              <a:rPr lang="nb-NO" sz="1800"/>
              <a:t>Seniorveileder Sofia Løset ergoterapeut  Alna sør/midt  Kontor-  Haugerud aktivitetshus</a:t>
            </a:r>
            <a:br>
              <a:rPr lang="nb-NO" sz="1800">
                <a:solidFill>
                  <a:schemeClr val="accent5">
                    <a:lumMod val="75000"/>
                  </a:schemeClr>
                </a:solidFill>
              </a:rPr>
            </a:br>
            <a:endParaRPr lang="nb-NO" sz="180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48F49-1B67-44A6-9404-A2D8268F21B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2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76" y="300263"/>
            <a:ext cx="2542143" cy="1416909"/>
          </a:xfrm>
          <a:prstGeom prst="rect">
            <a:avLst/>
          </a:prstGeom>
        </p:spPr>
      </p:pic>
      <p:pic>
        <p:nvPicPr>
          <p:cNvPr id="9" name="Bilde 8" descr="69695685_1684756521660518_882266714021455462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992" y="2484149"/>
            <a:ext cx="2542143" cy="1540207"/>
          </a:xfrm>
          <a:prstGeom prst="rect">
            <a:avLst/>
          </a:prstGeom>
        </p:spPr>
      </p:pic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FFA0888-5EDD-D4F0-4289-0D440636D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1" y="3048855"/>
            <a:ext cx="8999656" cy="3043970"/>
          </a:xfrm>
        </p:spPr>
        <p:txBody>
          <a:bodyPr/>
          <a:lstStyle/>
          <a:p>
            <a:r>
              <a:rPr lang="nb-NO" dirty="0"/>
              <a:t>Her er vi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Vi har et eget fagnettverk i helseetaten for </a:t>
            </a:r>
            <a:r>
              <a:rPr lang="nb-NO" dirty="0" err="1"/>
              <a:t>seniorveiledere</a:t>
            </a:r>
            <a:r>
              <a:rPr lang="nb-NO" dirty="0"/>
              <a:t> i Oslo</a:t>
            </a:r>
          </a:p>
          <a:p>
            <a:endParaRPr lang="nb-NO" dirty="0"/>
          </a:p>
          <a:p>
            <a:r>
              <a:rPr lang="nb-NO" dirty="0"/>
              <a:t>Oslo er tatt opp av WHO som en aldersvennlig by</a:t>
            </a:r>
          </a:p>
          <a:p>
            <a:endParaRPr lang="nb-NO" dirty="0"/>
          </a:p>
          <a:p>
            <a:r>
              <a:rPr lang="nb-NO" dirty="0"/>
              <a:t>Reform Bo trygt hjemme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 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CE8FD3B1-F38A-60E8-E7D5-0AADB9C90118}"/>
              </a:ext>
            </a:extLst>
          </p:cNvPr>
          <p:cNvSpPr txBox="1">
            <a:spLocks/>
          </p:cNvSpPr>
          <p:nvPr/>
        </p:nvSpPr>
        <p:spPr>
          <a:xfrm>
            <a:off x="3410058" y="6808993"/>
            <a:ext cx="9149563" cy="2834035"/>
          </a:xfrm>
          <a:prstGeom prst="rect">
            <a:avLst/>
          </a:prstGeom>
        </p:spPr>
        <p:txBody>
          <a:bodyPr vert="horz" lIns="0" tIns="180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100000"/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Her er vi ………</a:t>
            </a:r>
            <a:endParaRPr lang="nb-NO" dirty="0"/>
          </a:p>
        </p:txBody>
      </p:sp>
      <p:pic>
        <p:nvPicPr>
          <p:cNvPr id="12" name="Bilde 1331395446">
            <a:extLst>
              <a:ext uri="{FF2B5EF4-FFF2-40B4-BE49-F238E27FC236}">
                <a16:creationId xmlns:a16="http://schemas.microsoft.com/office/drawing/2014/main" id="{6F9CF327-8EA5-8A1C-8D49-087CBC5E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48" y="2712583"/>
            <a:ext cx="1925121" cy="16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81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0" y="1070092"/>
            <a:ext cx="11640065" cy="60858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Føre var-  tidlig inn - ett skritt foran – fange opp - </a:t>
            </a:r>
          </a:p>
          <a:p>
            <a:r>
              <a:rPr lang="nb-NO" altLang="nb-NO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   Lavterskel – Forebyggende og helsefremmede tjeneste -  Alle bydeler i Oslo – fagnettverk i Helseetaten </a:t>
            </a:r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   Hva kan den enkelte gjøre selv- planlegge litt </a:t>
            </a:r>
          </a:p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  Styrke den enkeltes mulighet til å bo trygt hjemme  og ha en aktiv og meningsfull hverdag. </a:t>
            </a:r>
          </a:p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   Bidra til at seniorer er aktive i eget liv/bruker ressursene sine –</a:t>
            </a:r>
          </a:p>
          <a:p>
            <a:r>
              <a:rPr lang="nb-NO" altLang="nb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Pårørende -Oslo standard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Seniorer med minoritetsbakgrunn ( egen </a:t>
            </a:r>
            <a:r>
              <a:rPr lang="nb-NO" altLang="nb-NO" dirty="0" err="1"/>
              <a:t>powerpoint</a:t>
            </a:r>
            <a:r>
              <a:rPr lang="nb-NO" altLang="nb-NO" dirty="0"/>
              <a:t> presentasjon)</a:t>
            </a:r>
          </a:p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   Informasjon - Råd og veiledning  - motivere data </a:t>
            </a:r>
          </a:p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   </a:t>
            </a:r>
            <a:r>
              <a:rPr lang="nb-NO" altLang="nb-NO" sz="1200" dirty="0">
                <a:hlinkClick r:id="rId3"/>
              </a:rPr>
              <a:t>https://www.oslo.kommune.no/helse-og-omsorg/tjenester-til-eldre/seniorveileder/</a:t>
            </a:r>
            <a:endParaRPr lang="nb-NO" altLang="nb-NO" sz="1200" dirty="0"/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endParaRPr lang="nb-NO" altLang="nb-NO" dirty="0"/>
          </a:p>
          <a:p>
            <a:r>
              <a:rPr lang="nb-NO" altLang="nb-NO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endParaRPr lang="nb-NO" altLang="nb-NO" dirty="0"/>
          </a:p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FEBA-6305-4B45-B60E-92F84947D022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3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-79898" y="447"/>
            <a:ext cx="10163279" cy="1730658"/>
          </a:xfrm>
        </p:spPr>
        <p:txBody>
          <a:bodyPr>
            <a:normAutofit fontScale="90000"/>
          </a:bodyPr>
          <a:lstStyle/>
          <a:p>
            <a:r>
              <a:rPr lang="nb-NO"/>
              <a:t>               </a:t>
            </a:r>
            <a:br>
              <a:rPr lang="nb-NO"/>
            </a:br>
            <a:br>
              <a:rPr lang="nb-NO"/>
            </a:br>
            <a:r>
              <a:rPr lang="nb-NO"/>
              <a:t>          </a:t>
            </a:r>
            <a:br>
              <a:rPr lang="nb-NO"/>
            </a:br>
            <a:r>
              <a:rPr lang="nb-NO"/>
              <a:t>      </a:t>
            </a:r>
            <a:br>
              <a:rPr lang="nb-NO"/>
            </a:br>
            <a:r>
              <a:rPr lang="nb-NO"/>
              <a:t>               </a:t>
            </a:r>
            <a:br>
              <a:rPr lang="nb-NO"/>
            </a:br>
            <a:r>
              <a:rPr lang="nb-NO"/>
              <a:t>  </a:t>
            </a:r>
            <a:r>
              <a:rPr lang="nb-NO">
                <a:solidFill>
                  <a:srgbClr val="000000"/>
                </a:solidFill>
              </a:rPr>
              <a:t>            </a:t>
            </a:r>
            <a:r>
              <a:rPr lang="nb-NO">
                <a:solidFill>
                  <a:srgbClr val="0070C0"/>
                </a:solidFill>
              </a:rPr>
              <a:t> </a:t>
            </a:r>
            <a:r>
              <a:rPr lang="nb-NO" sz="2700">
                <a:solidFill>
                  <a:srgbClr val="0070C0"/>
                </a:solidFill>
              </a:rPr>
              <a:t>Forebyggende og helsefremmende tjeneste</a:t>
            </a:r>
            <a:r>
              <a:rPr lang="nb-NO" sz="2700">
                <a:solidFill>
                  <a:srgbClr val="FF0000"/>
                </a:solidFill>
              </a:rPr>
              <a:t> </a:t>
            </a:r>
            <a:br>
              <a:rPr lang="nb-NO"/>
            </a:br>
            <a:r>
              <a:rPr lang="nb-NO"/>
              <a:t> </a:t>
            </a:r>
            <a:r>
              <a:rPr lang="nb-NO" sz="2400"/>
              <a:t>                </a:t>
            </a:r>
            <a:r>
              <a:rPr lang="nb-NO" sz="2400">
                <a:solidFill>
                  <a:srgbClr val="000000"/>
                </a:solidFill>
              </a:rPr>
              <a:t>     </a:t>
            </a:r>
            <a:r>
              <a:rPr lang="nb-NO" altLang="nb-NO" sz="3200">
                <a:solidFill>
                  <a:srgbClr val="0070C0"/>
                </a:solidFill>
              </a:rPr>
              <a:t>SENIORVEILEDERTJENESTEN- mål </a:t>
            </a:r>
            <a:br>
              <a:rPr lang="nb-NO" altLang="nb-NO" sz="2400"/>
            </a:br>
            <a:r>
              <a:rPr lang="nb-NO" altLang="nb-NO" sz="2400"/>
              <a:t>                  </a:t>
            </a:r>
            <a:br>
              <a:rPr lang="nb-NO" altLang="nb-NO" sz="2400"/>
            </a:br>
            <a:r>
              <a:rPr lang="nb-NO" altLang="nb-NO" sz="2400"/>
              <a:t>               </a:t>
            </a:r>
            <a:endParaRPr lang="nb-NO">
              <a:solidFill>
                <a:srgbClr val="FF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</a:t>
            </a:r>
            <a:r>
              <a:rPr lang="nb-NO" sz="900"/>
              <a:t>seniorveileder</a:t>
            </a:r>
            <a:r>
              <a:rPr lang="nb-NO"/>
              <a:t>  Alna nord </a:t>
            </a:r>
          </a:p>
        </p:txBody>
      </p:sp>
      <p:pic>
        <p:nvPicPr>
          <p:cNvPr id="9" name="Picture 2" descr="H:\SENIORVEILEDER\Hva er viktig for deg-dagen\hevfd_dagen_2018_green_web2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54" y="3816412"/>
            <a:ext cx="2851297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82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9027" y="-59518"/>
            <a:ext cx="9564130" cy="941261"/>
          </a:xfrm>
        </p:spPr>
        <p:txBody>
          <a:bodyPr>
            <a:normAutofit fontScale="90000"/>
          </a:bodyPr>
          <a:lstStyle/>
          <a:p>
            <a:br>
              <a:rPr lang="nb-NO" sz="2400" b="1" dirty="0">
                <a:solidFill>
                  <a:srgbClr val="0070C0"/>
                </a:solidFill>
              </a:rPr>
            </a:br>
            <a:br>
              <a:rPr lang="nb-NO" sz="2400" b="1" dirty="0">
                <a:solidFill>
                  <a:srgbClr val="0070C0"/>
                </a:solidFill>
              </a:rPr>
            </a:br>
            <a:br>
              <a:rPr lang="nb-NO" sz="2400" b="1" dirty="0">
                <a:solidFill>
                  <a:srgbClr val="0070C0"/>
                </a:solidFill>
              </a:rPr>
            </a:br>
            <a:r>
              <a:rPr lang="nb-NO" sz="2400" b="1" dirty="0">
                <a:solidFill>
                  <a:srgbClr val="0070C0"/>
                </a:solidFill>
              </a:rPr>
              <a:t>                             Hva gjør en </a:t>
            </a:r>
            <a:r>
              <a:rPr lang="nb-NO" sz="2400" b="1" dirty="0" err="1">
                <a:solidFill>
                  <a:srgbClr val="0070C0"/>
                </a:solidFill>
              </a:rPr>
              <a:t>seniorveileder</a:t>
            </a:r>
            <a:r>
              <a:rPr lang="nb-NO" sz="2400" b="1" dirty="0">
                <a:solidFill>
                  <a:srgbClr val="0070C0"/>
                </a:solidFill>
              </a:rPr>
              <a:t> ?</a:t>
            </a:r>
            <a:br>
              <a:rPr lang="nb-NO" sz="2400" b="1" dirty="0">
                <a:solidFill>
                  <a:srgbClr val="0070C0"/>
                </a:solidFill>
              </a:rPr>
            </a:br>
            <a:br>
              <a:rPr lang="nb-NO" sz="1600" b="1" dirty="0"/>
            </a:br>
            <a:r>
              <a:rPr lang="nb-NO" sz="1600" dirty="0"/>
              <a:t>                                         Oslo aldersvennlig by – WHO – Reform bo trygt hjemme.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4200" y="968830"/>
            <a:ext cx="9762523" cy="58891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Seniorveileder tar kontakt med 78 åringer uten vedtak - Brev tilbud om informasjonsmøte/ helsefremmende samtale/hjemmebesøk.  ( 302 personer i 2026 – Alle får brev/tekstmelding)</a:t>
            </a:r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Veiledertjeneste  -  seniorer og pårørende i bydel Alna  kan ta kontakt for samtale.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( </a:t>
            </a:r>
            <a:r>
              <a:rPr lang="nb-NO" sz="1400" dirty="0" err="1"/>
              <a:t>f.eks</a:t>
            </a:r>
            <a:r>
              <a:rPr lang="nb-NO" sz="1400" dirty="0"/>
              <a:t> hverdagsliv fysisk/psykisk helse, rus/alkohol, økonomi, sosialt, ensomhet, trygg bolig, vold, fylle ut søknad , råd om </a:t>
            </a:r>
            <a:r>
              <a:rPr lang="nb-NO" sz="1400" dirty="0" err="1"/>
              <a:t>hj.app</a:t>
            </a:r>
            <a:r>
              <a:rPr lang="nb-NO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 Medlemmer seniorsenter – timeavtale - Samarbeidspartnere – ta kontakt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Foredrag/informasjonscafe på seniorsentrene (  Hverdagsliv, fysisk/psykisk helse, Økonomi /Fremtidsfullmakt, verdensdagen for psykisk helse, </a:t>
            </a:r>
            <a:r>
              <a:rPr lang="nb-NO" sz="1400" dirty="0" err="1"/>
              <a:t>helsenorge</a:t>
            </a:r>
            <a:r>
              <a:rPr lang="nb-NO" sz="1400" dirty="0"/>
              <a:t>/innbyggerdialog skeive, Trygg bolig </a:t>
            </a:r>
            <a:r>
              <a:rPr lang="nb-NO" sz="1400" dirty="0" err="1"/>
              <a:t>velferdsteknoligi</a:t>
            </a:r>
            <a:r>
              <a:rPr lang="nb-NO" sz="1400" dirty="0"/>
              <a:t> mm,)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Foredrag /informasjon i pensjonistforeninger/Omsorg+, kirke – moske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Stand - Tveita kjøpesenter og Furuset senter-  bibliotek-innbyggertorg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Samarbeid eldreråd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Seniorer med minoritetsbakgrunn ( eget punkt) </a:t>
            </a:r>
          </a:p>
          <a:p>
            <a:endParaRPr lang="nb-NO" sz="1400" dirty="0"/>
          </a:p>
          <a:p>
            <a:r>
              <a:rPr lang="nb-NO" sz="1400" dirty="0"/>
              <a:t>Nå ikke digitale seniorer, lager telefonlister.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   Ansvar for helseveiviser i Bydel Alna 60+</a:t>
            </a:r>
          </a:p>
          <a:p>
            <a:endParaRPr lang="nb-NO" sz="1600" dirty="0"/>
          </a:p>
          <a:p>
            <a:endParaRPr lang="nb-NO" sz="1600" b="1" dirty="0"/>
          </a:p>
          <a:p>
            <a:endParaRPr lang="nb-NO" sz="1400" b="1" dirty="0"/>
          </a:p>
          <a:p>
            <a:endParaRPr lang="nb-NO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endParaRPr lang="nb-NO" b="1" dirty="0"/>
          </a:p>
          <a:p>
            <a:endParaRPr lang="nb-NO" b="1" dirty="0"/>
          </a:p>
          <a:p>
            <a:r>
              <a:rPr lang="nb-NO" b="1" dirty="0"/>
              <a:t> </a:t>
            </a:r>
          </a:p>
          <a:p>
            <a:endParaRPr lang="nb-NO" dirty="0"/>
          </a:p>
          <a:p>
            <a:r>
              <a:rPr lang="nb-NO" dirty="0"/>
              <a:t> 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6954-9FF6-4ECC-BD6B-89D1D3A11426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4</a:t>
            </a:fld>
            <a:endParaRPr lang="nb-NO"/>
          </a:p>
        </p:txBody>
      </p:sp>
      <p:pic>
        <p:nvPicPr>
          <p:cNvPr id="7" name="Picture 2" descr="H:\SENIORVEILEDER\Hva er viktig for deg-dagen\hevfd_dagen_2018_green_web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025" y="3259180"/>
            <a:ext cx="2851297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FR125431\AppData\Local\Microsoft\Windows\Temporary Internet Files\Content.IE5\9SAE0XQ9\11533-illustration-of-a-red-heart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11268457" y="3885633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6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CBF9B-33C9-C2C6-77ED-19B80041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10481474" cy="2040673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0070C0"/>
                </a:solidFill>
              </a:rPr>
              <a:t>             Oslo –Aldersvennlig by – WHO </a:t>
            </a:r>
            <a:br>
              <a:rPr lang="nb-NO" dirty="0"/>
            </a:br>
            <a:br>
              <a:rPr lang="nb-NO" dirty="0"/>
            </a:br>
            <a:br>
              <a:rPr lang="nb-NO" dirty="0">
                <a:solidFill>
                  <a:srgbClr val="0070C0"/>
                </a:solidFill>
              </a:rPr>
            </a:br>
            <a:r>
              <a:rPr lang="nb-NO" dirty="0">
                <a:solidFill>
                  <a:srgbClr val="0070C0"/>
                </a:solidFill>
              </a:rPr>
              <a:t>Tveita senter 9 år                            Furuset senter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45B0A2-D25C-AAC3-E81D-8D526F994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65A0B2-7234-C543-560C-D0343EA4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6260-A0A5-4314-933E-A765684AFED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FC193B8-AFDA-D4F4-9999-2688E176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78BFED-E7EA-8FA7-51EB-3DC9E6C8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4146250-8185-49F4-86EB-5AF98ED9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504" y="2465067"/>
            <a:ext cx="4661526" cy="343498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ACB1A5D-DDBF-1FC1-777C-2709E053E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55" y="2465068"/>
            <a:ext cx="5078545" cy="34907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BB075A71-6484-5BF1-E16C-4B04AA3C3A00}"/>
                  </a:ext>
                </a:extLst>
              </p14:cNvPr>
              <p14:cNvContentPartPr/>
              <p14:nvPr/>
            </p14:nvContentPartPr>
            <p14:xfrm>
              <a:off x="10360457" y="3023451"/>
              <a:ext cx="287640" cy="59796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BB075A71-6484-5BF1-E16C-4B04AA3C3A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42817" y="3005451"/>
                <a:ext cx="32328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107BC550-B099-4A45-C934-BC483C87E73A}"/>
                  </a:ext>
                </a:extLst>
              </p14:cNvPr>
              <p14:cNvContentPartPr/>
              <p14:nvPr/>
            </p14:nvContentPartPr>
            <p14:xfrm rot="15277199">
              <a:off x="10365476" y="3250992"/>
              <a:ext cx="237282" cy="227838"/>
            </p14:xfrm>
          </p:contentPart>
        </mc:Choice>
        <mc:Fallback xmlns=""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107BC550-B099-4A45-C934-BC483C87E7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5277199">
                <a:off x="10347500" y="3232995"/>
                <a:ext cx="272874" cy="263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2FA6BAF8-7CFE-6D13-3FD0-96924F2CA11E}"/>
                  </a:ext>
                </a:extLst>
              </p14:cNvPr>
              <p14:cNvContentPartPr/>
              <p14:nvPr/>
            </p14:nvContentPartPr>
            <p14:xfrm>
              <a:off x="10322657" y="3164931"/>
              <a:ext cx="532440" cy="39708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2FA6BAF8-7CFE-6D13-3FD0-96924F2CA1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05017" y="3146931"/>
                <a:ext cx="568080" cy="43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1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Helseveiviser; Hva er det?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5977968" cy="4667740"/>
          </a:xfrm>
        </p:spPr>
        <p:txBody>
          <a:bodyPr/>
          <a:lstStyle/>
          <a:p>
            <a:r>
              <a:rPr lang="nb-NO" dirty="0"/>
              <a:t>Informasjonsfilm: </a:t>
            </a:r>
          </a:p>
          <a:p>
            <a:pPr>
              <a:lnSpc>
                <a:spcPct val="114999"/>
              </a:lnSpc>
            </a:pPr>
            <a:r>
              <a:rPr lang="nb-NO" dirty="0">
                <a:hlinkClick r:id="rId2"/>
              </a:rPr>
              <a:t>https://vimeo.com/716740374/d3b098adc2</a:t>
            </a:r>
          </a:p>
          <a:p>
            <a:pPr>
              <a:lnSpc>
                <a:spcPct val="114999"/>
              </a:lnSpc>
            </a:pPr>
            <a:endParaRPr lang="nb-NO" dirty="0"/>
          </a:p>
        </p:txBody>
      </p:sp>
      <p:pic>
        <p:nvPicPr>
          <p:cNvPr id="8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28A8E33-1D6D-693F-1A1A-012190E4B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339" y="2389712"/>
            <a:ext cx="1644952" cy="2242938"/>
          </a:xfrm>
          <a:prstGeom prst="rect">
            <a:avLst/>
          </a:prstGeom>
        </p:spPr>
      </p:pic>
      <p:pic>
        <p:nvPicPr>
          <p:cNvPr id="9" name="Bilde 9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D83623CC-9C17-7A3E-D424-6543F337A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21" y="2837031"/>
            <a:ext cx="3657600" cy="2066941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098BEE-677E-C775-D06A-14C4502A94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7F20824-AEB8-9ECE-72CC-AB6CE5917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377" y="731520"/>
            <a:ext cx="3158997" cy="51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70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5728" y="0"/>
            <a:ext cx="9149563" cy="1498601"/>
          </a:xfrm>
        </p:spPr>
        <p:txBody>
          <a:bodyPr/>
          <a:lstStyle/>
          <a:p>
            <a:pPr algn="ctr"/>
            <a:r>
              <a:rPr lang="nb-NO">
                <a:solidFill>
                  <a:schemeClr val="accent1">
                    <a:lumMod val="50000"/>
                  </a:schemeClr>
                </a:solidFill>
                <a:latin typeface="Oslo Sans Office" panose="02000000000000000000" pitchFamily="2" charset="0"/>
              </a:rPr>
              <a:t>Godt for hjertet og godt for hjernen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59901" y="1493604"/>
            <a:ext cx="11132599" cy="1194390"/>
          </a:xfrm>
        </p:spPr>
        <p:txBody>
          <a:bodyPr/>
          <a:lstStyle/>
          <a:p>
            <a:pPr algn="ctr"/>
            <a:r>
              <a:rPr lang="nb-NO" sz="4400" b="1">
                <a:solidFill>
                  <a:srgbClr val="0070C0"/>
                </a:solidFill>
                <a:latin typeface="Oslo Sans Office"/>
              </a:rPr>
              <a:t>HVERDAGSGLEDE</a:t>
            </a:r>
            <a:r>
              <a:rPr lang="nb-NO" sz="4400" b="1">
                <a:solidFill>
                  <a:schemeClr val="accent1">
                    <a:lumMod val="75000"/>
                  </a:schemeClr>
                </a:solidFill>
                <a:latin typeface="Oslo Sans Office"/>
              </a:rPr>
              <a:t> </a:t>
            </a:r>
            <a:endParaRPr lang="nb-NO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nb-NO" sz="1600" b="1">
                <a:solidFill>
                  <a:schemeClr val="accent1">
                    <a:lumMod val="75000"/>
                  </a:schemeClr>
                </a:solidFill>
                <a:latin typeface="Oslo Sans Office"/>
              </a:rPr>
              <a:t> </a:t>
            </a:r>
            <a:r>
              <a:rPr lang="nb-NO" sz="2000" b="1">
                <a:solidFill>
                  <a:schemeClr val="accent1">
                    <a:lumMod val="75000"/>
                  </a:schemeClr>
                </a:solidFill>
                <a:latin typeface="Oslo Sans Office"/>
              </a:rPr>
              <a:t>5 tips for mestring, helse og glede – film </a:t>
            </a:r>
            <a:r>
              <a:rPr lang="nb-NO">
                <a:solidFill>
                  <a:schemeClr val="accent1">
                    <a:lumMod val="75000"/>
                  </a:schemeClr>
                </a:solidFill>
                <a:latin typeface="Oslo Sans Offic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https://www.youtube.com/watch?v=_l51ozqfBT8</a:t>
            </a:r>
            <a:endParaRPr lang="nb-NO" sz="2000" b="1">
              <a:solidFill>
                <a:schemeClr val="accent1">
                  <a:lumMod val="75000"/>
                </a:schemeClr>
              </a:solidFill>
              <a:latin typeface="Oslo Sans Office" panose="02000000000000000000" pitchFamily="2" charset="0"/>
            </a:endParaRPr>
          </a:p>
          <a:p>
            <a:pPr>
              <a:spcAft>
                <a:spcPts val="0"/>
              </a:spcAft>
            </a:pPr>
            <a:endParaRPr lang="nb-NO"/>
          </a:p>
          <a:p>
            <a:pPr>
              <a:spcAft>
                <a:spcPts val="0"/>
              </a:spcAft>
            </a:pPr>
            <a:endParaRPr lang="nb-NO">
              <a:solidFill>
                <a:srgbClr val="000000"/>
              </a:solidFill>
              <a:latin typeface="Oslo Sans Office" panose="02000000000000000000" pitchFamily="2" charset="0"/>
            </a:endParaRPr>
          </a:p>
          <a:p>
            <a:pPr algn="ctr"/>
            <a:endParaRPr lang="nb-NO" sz="3200" b="1">
              <a:solidFill>
                <a:srgbClr val="023834"/>
              </a:solidFill>
              <a:latin typeface="Oslo Sans Office" panose="02000000000000000000" pitchFamily="2" charset="0"/>
            </a:endParaRPr>
          </a:p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5A0B-0FF0-44A5-BDB7-57B083ACA1C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Seniorveileder- Aina Westby og  leder Furuset seniorsenter Mari-Anne S. Daae.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7</a:t>
            </a:fld>
            <a:endParaRPr lang="nb-NO"/>
          </a:p>
        </p:txBody>
      </p:sp>
      <p:pic>
        <p:nvPicPr>
          <p:cNvPr id="12" name="Picture 2" descr="C:\Users\BFR125431\AppData\Local\Microsoft\Windows\Temporary Internet Files\Content.IE5\9SAE0XQ9\11533-illustration-of-a-red-heart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332">
            <a:off x="4158213" y="699379"/>
            <a:ext cx="308609" cy="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data:image/jpg;base64,%20/9j/4AAQSkZJRgABAQEAYABgAAD/2wBDAAUDBAQEAwUEBAQFBQUGBwwIBwcHBw8LCwkMEQ8SEhEPERETFhwXExQaFRERGCEYGh0dHx8fExciJCIeJBweHx7/2wBDAQUFBQcGBw4ICA4eFBEUHh4eHh4eHh4eHh4eHh4eHh4eHh4eHh4eHh4eHh4eHh4eHh4eHh4eHh4eHh4eHh4eHh7/wAARCAGG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PSiigBtFKailmSKMySMFQdSTgfrUystWCu3YloqrHe28rbYbiF2C5Khwce/FJHfW7vsFxCWBA2hxkmp9pDcrlkW6KqSX9rG+2S5hQg4Ks4BzQ+oWsZ2yXMCv6GQDP0zS9tT7i5JFukqq1/aoFZriIKwyCXAz7j2pZL61j2+ZcwKSNw3OBkeop+0p9w5ZFmjFVH1CzRAzXUKr1yXHSlOoWm3eLuDb0z5g60c8OjQ+WXUtUhFQ293b3DbYbiGQgZOxwapHWIRqx00BjKFDen+frUOrGKv3BQb0NSioxKvmKhkAY/w9zSyOEQuzKigEkk8CtLq25Oo80CqaajZyHC3UBJ5GJFOR+dO+32gO03MW7O0jeM5+lR7WNrtj5ZJ2LVKKqPfWqOY5LqFHXqC4z+VWY2VgrKQVPQjvVqUX8INND6KKKsQUUUUAFFFFABRRRQAUUUUAFFFFABRRRQAUUUUAFFFFABRRRQAUUUUAFFFFABRRRQAUUUUAFFFFABRRRQAUUUUAFFFFABRRRQAUUUUAFFFFABRRRQAUUUUAFFFFABRRRQAUUUUAFBooPSgBKxfF+46Bd7V3HaOD06ito9KhuYI7iFoZV3I33h61lWg5xsVCXK7nNXEM1vos8ws7eCTCgNCmCUJG7pSanDp0elRS2flifK+S6gF2bNdMY1KbSny7du32qlFpFlBP5sNqu8EbSSTtHfArklg5W0Zsq6vqcrcSATags2nCd5ZRGLhguEJRevpg81oajp8CjSY547eZ/tCB3ZQcjB6ZroJLG3cSKYAUmOZAe5xT3tLeRo98IPlMGTI+6RWcMFL7TG66exz2qWIjv5JrdLK4VIgGt5QMoB/d7AVSQC81WA29vZhDanC3GGC/N0FdPeaZZ3b+ZcQCRx/Fkj+VNm0bT53UyWwOxNi4JAA/ClLBVG9NhxrwS1M/XLO3/4Ry5kktrYukDH5YxjIHarS6fYjSlX7JBt8rd/qx1xV1LC1itGtUj2xspUrknr9anKrs8vA24Ax7VtDCpbmUqvYx/CkNvBoFrMscSloQzMECn9K51rmU6v/bjW8qxmfy94wVaP7o/DODXaxwxRwi3jjAjA24/2aaLO3+yraeUPJAA2+w6VNTCSmo8r0RdOvGMnoZepMo1/TH3Dad+ecZO04qPxXdeZZxWEcbSm5kCuqd4/4v0rVutNs7xYxc24k8snackbfy9qLfTrWFkMUAG0EIWySPWnPD1JL3WKNSEXqjlfC8RWaS0ksLOJbZ9oV0/eMvYiq52zPcW62KK0t64S8OMLhs/UdK7GfS7K4mW4mtwZePnBIIx0p5061MZj8lShffjH8XrXP9QqKNkzb6zFy5rHM6dbySanfMIbCRVmUMZl3N93sa6+BVVFVVCjHAHSs+TRNMlnM0loPMPUhmGfyNaUUaxoqIMKvAFdeEw7pLVmFWopvQfRRRXaYhRRRQAUUUUAFFFFABRRRQAUUUUAFFFFABRRRQAUUUUAFFFFABRRRQAUUUUAFFFFABRRRQAUUUUAFFFFABRRRQAUUUUAFFFFABRRRQAUUUUAFFFFABRRRQAUUUUAFFFFABRRRQAUUUUAFJ1paKQCGkoPWgdDQFwNLSE/LXK+N/F1toFsY1/fXbj5I1PT3NcuLxlLCQdSq7JGtGhOvNQgrs29V1Sz02EzXcyRoB1J5rg9Y+JsKuyaXaedjgSMcDNefaxqV7q1ybm+nacg8KW4X2ArV0DwdrWrqJlhEMB/jfg/gO9fn+K4jxuPqOngk7H1dLJsHg4qWKkr9iW88eeI7gn/AEqOEHosY5qoPFviPdu/tWb6Zrt9P+GNmiZvb6WV/RflFXP+Fb6Dgr+/B6kmQmp/sfO6tpSnv5lf2jlVNuMYXt5HFWXj7xBa48ydZh6OOa6vQviTYzOsWpW5t3PRlORUF/8ADGEoWsb6SM9lcbs/ia4rXvDGsaOSLu3DxH/lpHkgVk6md5Y+apdxK5Mrx2kNJfce72F5bXkYmtpllVh1U1aJxXzz4e13UdFn82xnYRA4dC3yn2x617L4Q8SWfiC0EkL7Zl4kiPVTX1mTcRUsfaM1aR4WY5RPB6x1j3OgNApNy9yacOlfTdTyN0NpwpcUUrISVgooopjCiiigAooooAKKKKACiiigAooooAKKKKACiiigAooooAKKKKACiiigAooooAKKKKACiiigAooooAKKKKACiiigAooooAKKKKACiiigAooooAKKKKACiiigAooooAKKKKACiiigAooooAKKKKAGnrSN04px6012AGfSpej5n0EYPjLX4tC0mS4YjzSMRL3Ldq8NvLi4vr55pi0k8z8jqQT6V0XxL1dtR8RPb7s29r8oH+13P8vyrT+E3h/7bdHVrkB4oiVjyPvH1r8vzOvVzrH/AFWD91H2mBpQyzCfWJr3ma3gXwPDawpqWsIj3BG5Y2GVQe9dvp13aXSkWjxuiHadhBC4+lWJo/MieIgbWXbivLYvtPgTxYFKt/Zd4/QEnk9/rX2EKcMnhTpxguXZs8Bznj5TlN69D1Vs9gfzrgND1C+k+KN7avdStbrGwEZc4GP/ANdd5FKksSuv3WAK59K5rTvDU9r41uNda4jaKVCoQDBBNdmPjVqTpOl0Zhh3CMZqa6fidV1OTj6Yqjqdzp0bLb30sKmb5VWQ/e9hUmo3kdnZzXUn3Y0LHHOK808O2114y8TnWbveLK3bMQJ4JB4/xox+L9m40bczYsNh1K85OyQ74geCFt4n1TSI8KozJEO3uBXFaDqlzo+qR31oxV1x5ingMO6mvoTarKUdcqex5rxb4l6CNH1cXECkWtzkjA6NXx3EWTSwcljcPo+qPoclzOOITwtfVHrvh/VLfV9KivrdgVkXP0rTX7oryH4Q6u9vqj6TK37qfLoD/Ce4/GvXl+6O1fXZFmKx+EjUe/U8HMsG8JiHT6dBaKKK9k4AooooAKKKKACiiigAooooAKKKKACiiigAooooAKKKKACiiigAooooAKKKKACiiigAooooAKKKKACiiigAooooAKKKKACiiigAooooAKKKKACiiigAooooAKKKKACiiigAooooAKKKKACiiigAooooAaetUdeufsekXV13jiZh+Aq+etc38SX2eEL3HdR/OuPMKns8NOXkbYeHPVjHzPC3Zrid3LFmlbcx9ya928PxWug+G7WK6kihiWMbmY4y1eJaMqyaxZKcbWmQHP1r3fWdJtda0r7DdbjGwGNnFfB8I0pVHWrxV5dD6niOSiqdLoW7S8trlA1vPG6nupzRf2tlcxg3kEcip8wLjp71wEvw7uLeYyaTqs1tgjGTnA9K3PGU9xpXgacvM0k6oI2f+9nAJr6365XjRnLFU0rI+f8Aq0HViqU97HM+MfHky3L2OiYjSL5Xm7/QVzA8QeKFUXDX16IyepUY/lWp8LtEt9V1eS4u182O3AZVP94168bO2aFomhQxsMYx2r5fCYPHZxB1/bcvY9uviMPl1T2Kp8z63OB8F+Nxqcn9la1HEXcbVYdJa721s7a0gEdvCkMYP3UHFeJ+O9KTQvETLaDZG2JI/bnmvVE+3a34Mia1uza3M8KkSj+E45r1Mkx1e9TC1/eqU+px5nhYRjCtS0jM1r3UbOzG65uoYlH984rnfiJZw6t4UluIdsgiXzY2U1i2nw2MjiTVdSmuDj5sH7x9a7BtOt7Dw29jACIUhZRnvxXo1ZYjFUKka8LRsccY0sPVi6Uru54Xod41jq1neAkFJQx/3e9fRVs/mQpJ/eGa+azhJeONshx+dfRHh1t+hWT+sKn9K+Z4KqWnVpLZHtcTRv7OpbVo0aKKK/Qz5MKKKKYBRRRQAUUUUAFFFFABRRRQAUUUUAFFFFABRRRQAUUUUAFFFFABRRRQAUUUUAFFFFABRRRQAUUUUAFFFFABRRRQAUUUUAFFFFABRRRQAUUUUAFFFFABRRRQAlFHFLQAlFLijFACUtGKKACiiigAooooAaetYHxBhM3hK+H92MsfoOa32qvqEC3VjNbyDKyIVP0IrkxtL2tCce6NKE/Z1Iy8z520qT7PqFrOeiSo34Zr6JtW8y3Rgfl2gg1866jbSWd9cWki7XikKn254/TFe1/DzVV1Lw3BubMsShJB3BFfB8G1vZYiphZb3PquIqXtaNOtHaxvySRRD944QdOTiuc+IkY1DwbefZ5FkwAylTkcdf5VneJ/CWtazrUkrauYrJ8YiUkEf0roNC8PwaXoR0lXeaNgQxc5Jz1r6yu62KjUw7p2jZq58/SjSoShVUrtM8/+DF9HHql1aM2DModcnqQOf5V6wTxnt39q8J1yxvPCviTdF8ipJuhYdGU9q6i6+JW7SykVq63ZXGTjbXzmTZ1Ty6hLC4jSUNj2sxy+rjayxFFXUjE+Kt8l94oZI2ysK+UCP72Rn+leo+GvLsPD1lBcypEViVTuOMnHPWvKvAeh3GveIBczlngRvNkdujH0H+e1en+LvDUOvWEds1xJD5bblKGtchjXqyr49QvzvTzMc09nTUMI38O7NxHjc/I4P0NU/Ecy2uiXkzHhImY/lXP+C/Dms6LqMjXmpi6tNhVEOcg/yqD4t6stroX2KN8S3JCkZ/h717+Kx0oYCdSrHldrWPLw+FjLFRhTd9TyEfNMOOS/8zxX0ZocflaRax4xtiUfpXg/hKxfUfENjbbP+WgaTPYDvX0HEoVAo6AcV8zwTSbjUrdz3OJqrUoUX0HUUUV+gHyoUUUUAFFFFABRRRQAUUUUAFFFFABRRRQAUUUUAFFFFABRRRQAUUUUAFFFFABRRRQAUUUUAFFFFABRRRQAUUUUAFFFFABRRRQAUUUUAFFFFABRRRQAUjMqgliAAMkmlqObp0zkU0ribsrjVu7Vrc3C3ERhAJMgYbcDqc1Bd6tploYxdX9tCZRmPfKF3j29a42feks3hZSxM1xvQYx+4OGf9S1ZWrvcXVzca5b2PmpZyqkErjKiFPvYHqc/pXTTw6luzzquNnGN1E9EXWtIaGSZdTtTHHje4lXC56ZPaprPULK8DG0u4LgIcN5bhsH3xXHeIRMfDiErazyNOhQQrsRl7Z61b8PM114gub57WOxeGJoGtwcsfmB3np6ccdDUuirXHDGOU+XT8TqTeWq3C27XEQmcblj3DcR6gUG7tQJc3EY8r/WfMPk+vpXnF9NczatJ4gjsZT9nnEcNwpyqwA4kz687qnWQS69dSXLH+yJJ1dyn8T7V+9/s9Kf1fS9xLHS5uXlO3n1rR4G2zanaRtxw0yg89O9SrqWntEsq3tuY2XcrCQYIyBnP1I/Ouf8AE0Nm8ujukULB76Mbtucrg8VFq9pHdeI4rQIoRtNl2rjG1t6YqPZx7m0q849jq5Lm3jC+ZNGm47V3MBk+gqXIz1rhtDuJNV1Gxs5Mn+y0P2nI6yj5APxHzV2ydvWonFRNaFb2i1Q+iiioNxrd6Q+/SnHrSMOKncOp5L8XdDeDUV1eBD5U+FmwOjDof5Vh+APELaHq6rLITaznEmPX1r2nWNOt9S0+ezuU3xSqQR3H0rwrxToV1oeoPDOpeKRv3TAcMP6V+bZ9l9fL8SsbQ26n2GUYmni6H1St8j3u2mjuIEmhkEiOoZWBzketSDn6Hqa8W8FeMrrQ2FrdqZrI+/Kj1FetaRrOn6pbrcWdykiMOmea+uynO8Pj6cXB+91R4GOy2rg5tSV13OF+NVtK0NjcohMcZIdgOnpmvMyQQH3YPY44r6PureC6iMc0QlRuoYZFZS+FfDqyb10m33Z5IBrw864UljsR7aE0rnp5bxBHCUfZNXMX4Q2zw+GjJNGYzLIxGRjjtXbA8dMUyNI4Ywsa7UXooGAKyte8RaZpFuZLm6QN2QHkmvpcPGllmFjGpJWijxqsp4yu5JXbL2p3sNhaSXFxIEVFLEscV4P4s1qTW9Ye+fIh5WJW7KKueLvFN74gnKbjFbKfljB6/WpfAnhmfXr5ZHjMenxMM5H3j6V8HnGZ1M6rLC4Ne71Z9Tl+BhltJ4jEb9Dq/hFoTwxS6vdxkSSAJHn07kfpXpQ6VWsoora2jghTaiDaBirI6V99lWXxwOGjRW/U+VxuKliqzqSCiiivSOUKKKKACikPWlHSgAprSIqlmYBR1JNK3Suc8dtIuhfLvEHnJ9oKfeEXO7H6U0rjiruxrWmsaVeTNDa6laTyLyUjlDEfgKtQzQzKWhlSRQxUlTnBHBFcdfX1hZ6vpYj0y1aKSQR28yTAOGKk8KBzwPWtDwB/yCbnncPt1x2xj961U42RtOg4x5jpaKb3oqGYDqKKKACiiigAooooAKKKKACiiigAooooAKKKKACiiigAooooAKKKKACiiigAooooAKKKKACiiigAooooAKKKKACmsM06kY4+lAFc2dq12t00EZnVdqyFfmA9M0JaW0VuLeOFEhAICAcVMzY7Vh+JfFOk6BbtNqF0keBwmcsfwq4QnN2ic1erRox5qmiLcGj6TbI0MGnwRKxBIVMAkdKs+Rbee8vkx+Yy7WbuR6GvGNf+MV5Lui0ezWJf4Xm5b8ulchfeOvFl47PJrEsZP/PMbB+le1RyHGVl7zsfLYrjDAUJe4rs+llt7Zbc26wxrEQQUxwc9ajWxsVV41t49kg2uAgww96+Xx4o8RZDf27f5/67sR+Wa09N+IPiuxYN/aRuEB5V0ByPqa2lw5iI7SuckeN8HJpyptH0l9ltTFHGYY9kRBjXH3SOmKf9nhMqz+UvmBdobHIHpXkfhr4xIzpBrtj5OeBNEdw/GvUdI1nTtWtFurG6jniPdTXkYnB4jDv34n1GBzXB43WlJXLUNpbRSySRQojykNIwHLHGMn8KnAxTRSjrXFdt2PUUUth1FFFMYGkNLijFLYBprP1zSLLWLF7S8hV0YcZGcH1rRK8daAuO5rOrShVi4zV0OEpQleLPD/FXgnUtJcy2qPd2oJPy8uB71zltdXNrNvtZ3glHQqxBHt719IvGrZyBg9RjisHWvCOh6mS01oiyHrIow3518Pj+ELVHVwkreR9RheIfdVPERuu55dYePPEFoAjXCTY/vryfxq+fiXrOMfZ7f8q0fEPw3s7OwuLy11CYCKNnEbAEHAzjJrzYjp93OK+cxWJzjK5KlUm9dtUz1sNSy7HRc4Q230Ok1Dxx4gvFZftXlf7MK4I/GsB3nurgeZI9xPJ0ByWJ+tem6X8M7Boklur+4kVgG2L8o/Suu0bwzo2kr/odmit/eIya9Kjw7mOPkp4mej8zjlnOCwiccPC79DzXwj4BvL91udUV7W2GD5bfeb616xptlbadaLbWsSxRqMAAdatKiqRt4GOnal285HWvtcryXD5dFezWvc+axuYVsXK83p2GrnPNSDpSYpa9k4XqFFFFABRSbqM0ALSN0ppcZOeKx/EnibSdBtWuNTvI4FUZwTlj9AOTTSb2Lp05VHaKubBb359qjkSOSMpIoZSMEGvEPEnxtupN8WgacFTnbNOfmPuF9PrXDX/xD8YXzGR9YliQ9ogF/lW0cPJnv4bhrGVVzO0T6Yt9D0O3YNDptpG24MCqDOR0NXreGG3QrCiRgsWIUYySck/nXySPFfibfu/t6/3Z/wCe5/xrS034h+L7KQMuryTDPIm+b+dX9Xex0VOFsRbSafkfVQJJ45HrSmvEPDHxtZXEev6eFXOBNBz+JBr1vQdf0rXLNbrTbyKdCOdp5H1Hasp0nA8PFZbicG/3kdDWopu7mgMc9KyOBuw6ikB5paBhRRRQAUUUUAFFFFABRRRQAUUUUAFFFFABRRRQAUUUUAFFFFABRRRQAUUUUAFFFFABRRRQAUUUUAFMk/pT6434peK18M6I0kRU3k2UhTuT6/h1rWjSlVmoR3ZzYzFU8LRlVqPRGV8TfiBF4fV9N03ZNqLJk55EYPf6+1eE315earetcXkst5dS9N2Sx9lH+RR/pmpX4OWur25bk9dzk/yr3X4bfD210K1S/wBSjSfUXAZi3Ii+lfYcuGyaiuZXmz8w5sfxLiHZ2pr8Dzzwv8Mdd1YLcXTGwhP3d3LMP6V3+mfCLw7bqGu/tF0/8W5yAT+FeildqgLx6cVg+J/Fmh+HAp1K6CyP91EG5m+grwqubY3FTtD8D62hw7lmX0uerZ+pkv8AC7weVGNN2n2mcH+dY2r/AAe0edGbT7ma1bHyjduGffNdT4W8baD4imMOn3REw5MUq7X/ACNdOeh7HpxXO8ZjcPKzk0/M7IZXlmMheME15HzP4s8B694eLTPALqzH/LWEEkfUVl+Gte1Pw/dreaZcsoB+eInKP6jHrX1RNDHMpWRAwYYKkZB/CvIPit8OgqS6zoMRWRctNAv3SO7KPWvdwWdRxC9jiVe/U+TzThargn9ZwLd10O58A+MbLxRYB4yIrqMASwnqDj9a6pfvg5r5O8PatdaHqsWpWbOkkTfOueHHcGvpvwjrNtr2kW+o27BlkXkf3W7ivLzfLHhZKUfhZ7/DefLMIeyrfxIm1RRRXjH1gUUUUAFFFFABSNS0jdKAMnxcB/wjd/8A9e7/AMjXz4v3B0BwMfnX0J4t/wCRbv8A/r3f+Rr57HRfoP51+b8Z2WJpH1/DX8KofR+nf8eMP/XMVZ7Gq2nf8eEP/XMVar9Aw9vZQsfKVPjYLS0gpa6DMKKKKACg0Uh6UCYhpu9SOuBnFOPSuS+JfiiHwr4dlvGw9ww2QRd2J/wpxXM7GtGk601TjuzJ+KXxCtfDMLWdnsuNSkX5Uz8qe7elfPOr6pqWtX32vULmS5uJDlQedvsgpl5cXuram9xPuuby5k6A/fY9B9BXu3wq+GtrpEEWra1GtxqTrkIR8sXfA967Vy0lqfdwhhMjoKU1ebPOvCXwv8Qa2q3F3jTbNuQ7jMjD1x1/PitLV9E+G3he7+yX1xd6tfKPnijJ4Pvt4r2H4k6qdB8E6jeQYSVYisRx0YjiuX+DHhTT7bw5Dq15bJdX96DNLLIu889qj2r3PJlnFavB1qjajskjidLvPhLdXKW95pNzYM5wrS+Zj69eB711d18I/CesWS3Wi3kkSuMxyxSb1P55Fd5rfhfQtYsHtL3TbaRG9I9pX3BHNeXWf9ofC3xfBpzTyT+HtQcJGXOTEx6UvaORz0sbOtrh5tSXRu5yHjD4Z+IvDqPdRx/brUZO+EZZMdyvX8q5fw9rOpaFfi80q4khmHMiZ+ST/eXsa+vw0c0CuMMrDg9civJ/ix8MYr2GbWtCh8q8UbpIUHEg9v8Aap06qbtI9PAcQ/WJewxmx03wy8e2Xiyy8uTbBqEa5eHPOPUeo+lduPmGQ2R618b6TqN9o2qRX1hK8F1CcqccD1U+xr6o8A+JLfxN4et9Qh+WTbtmj/uOOGH51nVp2PMzzKfqcva0dYM6Mfex7U6mpTqwPnkFFFFABRRRQAUUUUAFFFFABRRRQAUUUUAFFFFABRRRQAUUUUAFFFFABRRRQAUUUUAFFFFAAelM29KeelMJ5ot1DfQZJtVSzHGO9fNPxS1x9b8W3JVs29oxhh+oOGP55r6A8a3w0/wxf3jHASFufQngfzr5Zhie6nSEsTLcOqg+7H/69fT8N0VeVd9D8+43xkrU8LH7TPWPgN4ZRt3iK7iO7cY4AR27n8817MO5x9KzfDGnx6foVnZxqFEcKrj3xz+taW3nJ6V4mPxTxNeUmfVZJl8cDhI016jW+6fpxXzF8SprmbxvqQu8lkl+UH+FBwp/EV9K319a2cRluZ44o/V2xXj/AMR5vAet3y3T6s0N4o2s8Kbgw9x0r0MiqOlX5+RtHjcWU6eIw/JzpM868LTT2/iTTJrVsT/aE2gfxgsM/pX1XFIfKRpOGK818/eHL/wL4Zvf7QE13ql0gzCoj+7x1AzipfFHxV1nVENrYRx6fE3DPnc+OwB7Gu/M8PUzCuvZxsl1Z4eQ4+jk+Gl7apeT2SPe/MWQnYwYjqQaV1V4jkZGOc+leK/AweIptamu5nun0x0bd5zE5fjBAP417cvIH86+exmF+qVvZ81z7fLMcsww/tXC1z52+MPhv+w/EH2yBMWl5lgQOA/pWp8Btee01mbQ5pMRXA3xr/dYDn9MV6D8YtKXUfBV2VQGWECVD6YOT+ma8C8LXpsvEGn3ittCToSe5BIzX1OEn/aGXOEt0fAZlSllGcxqw+GR9Yg8foaG6CmWzCS2jkH8QBqUjNfF2tdH6kpc8U0EfSnUDpRTKYUUUUAFI3SlpG6UAZPi3/kWtQ/693/ka+fB0X6D+dfQfi3/AJFrUP8Ar3f+Rr58HRfoP51+b8a/7zSPsOGP4VQ+kNP/AOPKL/rmKsHpVfT/APjxi/65irB6V+gYb+FD0PkqnxsUdaWkHWlroM0FFFFAwoPSikbpQJjXICkmvmX42a82s+MpoI5P9FsD5Sc9X/i/kK+ifEd7/Z+iXd7IeIYmf8AK+P5JJLy4Z3yZp5eSe5Jrqw0bXkfWcL4ZSqyrP7KPVvgB4T+2XbeJLyPMcJKWuR/F3b+Y/GveEUbMbQBWJ4E0tdH8JWFiqBWSFfM/3sc/rW7gYrKrJyZ4ua4x4vEzb2OD+O8DzfDm/wBvG0o5PoAeaXwx4q0TRfAuhS6jeRW6zwKqFu5710fjXTv7V8K6jYqMtNbui/XHFfNl1eWuoeHtAsrxi1zZXT2r23U7SRg4/A1cIqUTsy7D08VQ9nJ7O/4H0pPrmlRaT/a730K2WAfNzlcGvKPjB4jg1Z5vD8tqFtpLUXVheg8OQNxx+oqhpenSaV4h1T4e3cjvpmpWzS2oc8qeoXNclqpkn8CwLcbhd6LevatxyVOcD9RWtOikduX5ZSpVlJ6rf5M99+Eepyav4G0y5nwJRFtbHfBKj9BXXMPlK1xHwS0u60rwHZw3ibJpN0hX0BOR+mK7gVyzVpHz+NUfrE+Ta587/HnwqNK1ZNbs02W1422RQOBJ/wDX5/KoPgH4gfTPFf8AZcj5t75SoBPRxyD+IBr2T4p6OuseCtQtNuZFUyIfQjuK+XNHu2s9StL2MlWiljfI4xyP6V0wfNA+yyup/aGW1KMt0fZyflxTqqaTcC7sILpeksasPxFW647WPhZLldgooooJCiiigAooooAKKKKACiiigAooooAKKKKACiiigAooooAKKKKACiiigAooooAKKKKABuhph5H4U89KaKBM4z4yO0fw91EDuoB/76FeBeEUWTxTpaPg/wCkp+YNfQfxYga48CamiqWPlggAZ6EV87eHbhbXXNPuT0S4Qk+g3AZr6/Ikngqq6n5lxZeObUW9tPzPrG3/ANWMcDFEzMIWIzkA0lpIskCOvIKgj8qkLZXkZr5J6PU/SIK9JRXVHzB4l1DxB4m8QzWtwt1K6y/JarkBR7irOq+BtU0PSV1fVmghthKu+FTl9pIB5HtmvooWNklyblbWFZn6uqAMfx615V+0BrCCC10WFlMhfzJO5UdBx+NfT4PNKlapCjRjyrqfBZpkVLB0p4rEz5n0Ok0bQ/Bdtoh1K3tbYwNb5d2G7CgZOfwrB+F3hDw5qFg+r3Fms7SzuYkdsoiZ4G3p7/jXAeHvDfivVPD8s+kmVrB2KmHz9okx6fjwaraLrGveD9UAV57Yq2XtJVO1x34PT2NbTwNSXtI06136nDDNKEJUp1sPaPex9OW8EVvEqQosSDhQo6e1WF6VkeF9Xh1rQrbVIRgTIGZeu01sDp618lOMozaluj9MoShKknT26GV4qjWbw7fo33TbyZ/75NfKDrsyqHBVjtPp6V9T+O7pbPwnqMrMF/0dwMnvivlq2ja4mjhGSZ8L9MmvquGk/Y1G9j8542aeIpRW59Z6IxfR7Rj3hU/pV9TzVHSVVdNtUVvuxqp/AVcHWvlKmk5aH6Jhreyjr0Q8HijdSE80UvU32HZopD1paACkalpGoAyfFv8AyLWof9e7/wAjXz4Oi/Qfzr6E8W/8i3qH/Xu/8jXz2Pur9B/OvzjjT/eaR9hwx/CqH0hp/wDx4xf9cxVjtVfTv+PGH/cH8qs9vxr9Aw38KJ8lU+NgKWkFLW5mgpM80tMJ56UDsx+aax46UA0diKVwaOU+LEjR+AtWdev2V/5V8u6MoOs2AflftC5H4ivqf4kxJc+CtVtwcs1s4AHc4r5V06YQ6hbTMM+XKhYevNd1B+4z7jhmSWFrR8j7NiXCBeOnandDVbTplnsIplIIdAasHG3JPauOW58RNWm0RzzRxQNJKwVACWLHgCvE/FuveENP8UC48O6Db6xqXMkskfKrjv8AX3FdR8fNaisPBs9il35V1dEIig8le/vivLPDb6JB4m8NTaO3li4QwXsZ6s2OSf8A61dFKHVn0WT4Jey9tK/XRehueLPFFrqd74a8b21pLFFbSNFdoFyVPTHH41kaHoOueMtX1T+x49mk3d+ZnmlGB97Ix68eldJ8Nr+z0TR/FljqFvHMLG4aQQuoJIyRnn3I6VY8B/EK7/tjTrK/0eDT9N1EsbV4flHc8j68VpJWWh3SqVKMZxox20V+257DpVv9ksYLbJbyowu71wMf0q0OKajbkB7mnd81xvc+Pk25Mr6mobTrhWPBiYH8jXxtqEf2e7uYlPEbuv4DOK+wPEVwlto15NIdoWJj+lfHjkzuTks0r/jya6cP8DPsuFFanWk9rH114BYt4P0pmOSbSLP/AHyK3ayPB0P2fw3p8P8Actox/wCOiteuefxM+Sru9WXqFFFFSYhRRRQAUUUUAFFFFABRRRQAUUUUAFFFFABRRRQAUUUUAFFFFABRRRQAUUUUAFFFFABTTTj0pBR1AoatbC8sLi0YZWSMr+Yr5T1Szk03U7mxlUq9vIU/AHAP8jX1w469vevDvjx4aa1vxr9rHmCcBLgAfdbsfx6fU19Bw/ilSq+zm9JHxHGWAnWoqvDeLPRfhVrY1nwras0gM0abJR6EcD9MV1mOwr5r+GXiuTwvrYM5b7DcYWVAeFPZv5Z+lfRlndw3ltFc28yvFIAyOpyGFcmb4KWFrt/ZezPS4azWGPwqV/ejuYvjfxRZeGdLa6vHG9vlijHVm/wr56P9reMvE+WDPc3TjcR0iXP+Fe1/FHwPN4r+x3FreLDNb7tpZcgg/wD6qt/DrwTZ+FrXfgTXkq/vZsfjge1dOAxdDBYd1I6zZwZrluMzPGxpVNKSNzwzpMOi6Ja6ZboBHCuCfU+v49a8V+PU1u3i6C3jjCssG6RsdRk179jPse/vXN+IvBOg69fpe6hal5lAG5TjIHY+orjy/GRw+I9tUuz1M6ymWLwccNSSVrGb8FbOe08CWbXGQ0wMoU9geg/Su23bTyc4qK0t4rW3jggjEcUS7UUdhVDxJrVnoelzX17KoVBwvdj2ArkqSlXrtxW7PQoQhgcJGDdlFanA/H7XFttIi0WFwJrpgZB/dQHOfzGK8ShG4hwCQCQcAnaR34rT8U65ca9rk+pXWfmb92v91ew+tetfBfwhDDob6lqluDLeDCpIORHnIB/HJ/Gvsqc45Rg0qi1Z+ZV6dTiLM5ez0itmec6N4x8SaUUFtqUrxfwRTfOP6Gu40P4vNtWPVtN78yQtjH/Aev610+u/DHw5qBka3t2spW5zCdqk/SuF1z4T6xaZbTpo71B2b5G/LmvO9vl+LXvLlZ7U8JnGXL90+ZHp2ieN/D2rYW11CPef4JDtYV0kMiSDcrAjtg8V8r6pomraXLtv9PngK9ynH4EdataL4q8QaTIPsWpSqo/5ZucjH+7/APXrOpkUKi5qE7nVR4pq0ny4qm0fUXcc06vFdD+L91DtTVtPEqZ5mhbn/vj/AOvXdaF8Q/DeqlVjvkilb+CXg15VbLcTR+KJ9Dhc9wWIXuzsdhSNUEFzHMA0MqyD1U8VJuzx0NcDTW560ZxkrxdzN8W/8i3qH/Xu/wDI189j7q/Qfzr6C8VnPhu//wCvd/8A0E18+jov0H86/OOMtcTSPsOGZJUqlz6Q0/8A48Yf9wfyqz2/GqlgcWUP/XMVYDDJ+YYFfoGH/hR8z5Spfneg8UtVbm8gtYzJcTxxqBnLMBXF+Ifit4V0ksq3hvZR1S3G4j88V0xhKWyNaOFrVnanFs74mq088UILySKqjqScYrwbxD8atXuiyaPYx2i/wtMcufcD/wCvXnut+JNd1l86nqVzOSchCxAHttFbxoPqe5Q4YxNTWr7qPozxD8S/Cujhlk1KK4lHHlQHc35V554g+N15Nuj0XTEjVf8AlrcEn9BivONE8LeINYlA0/SriRSeXddqD6mvQNC+CmqXAEmsX0duh6xxDcfz4q+SET01l2U4Nfvp3ZwmveLvEWtFv7R1Sd4+mxf3ac1h/NsJXdjkHYvQ+v0r6c8N/C/wppJWR7EXU4/iuDvOfauF/aB8JLEIPEOnW2I41EdxGowAo6Nj2/rVU6sNYnXgc+wjrfV6ULReh23wR19dY8HW9vJIGubNfJkHcheAT9RXeN0xtBOcCvlP4a+Krjwr4hW5Xc1nMwW7TPUf3x7j+Wa+otOvrbUbCG8s5llhnUMjqeDXPWptO58xn2XvCYhyXwvY8n+KtuknxY8Mfal3W8jhMEfLndXD+INAuF8fa3aaPDsvbSUXNpEODIPQV6f8d9InuPD0GtWmRcaVMJ8qM4XufwxWj4Ls9A8RvZeMoYz/AGibYQvhsgexHrWinodeEx7w9FTitErP1OH8VeEtfS2j8WaPamO4vLQLqNjJyeRk8eoNcnE7j4eaNfAlpdN1QIzHsu4kivRfFfiLxh4T8SSXGqQxah4duZhHH5Ufzxg8c/hVX4y2Wk6d8O1t9Kt4rRL2dHQRjGWY5z+tOMr7mlHGTlFQmk77NfqeuaVMJtNt5+u+NW/MVZrM8MI6+HNPjk4dbaNT+Cin65qlnpGmz6he3CxQRLkse1cz1kfMzg3U5YrW5wXx+15dO8JtpySYnv28sYPITqT+g/OvEvAelPrPi3TLJYzsaUSvj+FRzz+VP8d+JLjxR4hl1SfcsCAiBc/cjH/sx4r1b9nrws1rZy+IruHbLdLi3DDonr9DXZbkgfcxhHKsrlz/ABSPXrZFjUKowFAAHbFTUyL/APXT64T4NtvVhRRRQIKKKKACiiigAooooAKKKKACiiigAooooAKKKKACiiigAooooAKKKKACiiigAooooAKQdKWikwGlc4zVHWtNt9VsZbG7UPDKpDAir/NNcZ4x2qlNwd0Z1IRqRcZLRny/468J3nhfU5LaVGaykYmCbGQFPY1ofD/x7feGJRaz7rnTj1jzkxj1WvoDXdIstY097G+t1lhcY56j6HtXh3jX4ZarpEj3Gkh7yyJO5FA3xj/PpX12DzOhjKSw+K+8/NsxyPF5XifrWX35ex7J4d8UaPrlustlfI5Zfu5wR+FbQKsvGD+NfIsb3FjdAxtNbToOgJRx9cc10mn/ABB8WWMQWPVTMAOFdFJ/PFc+I4blfmoyujrwfG8YrkxULM+lwcEZ49Ka7qAS2045zxXz2/xV8WMgXzLdSRjd5Yzn8qxtU8a+JtRQpdanKq+kQEefywawjw3ivt2SO2vxxgoL92m2e6+LfHeh+H4m8y4Sa4x8sKHJJ/pXg/jbxXqXim++0Xp8m1iJMcGfuZ9fU1jWlrd6heCG3jku55D2yxz9R/WvU/AnwpnmeK+8RjbGCGS1BHX/AGsV6dKhgsrj7ST5pHz2IxuZ8QT9jSXLD+upi/CjwNNruoR6lfxFNNhYMAw/1pHIx7V7/HEiIqxoFQcAdhRaWsdrbJBBEkcaDCqowAKmAOK+bzHMKmNqc89ux95kuT0stw6px36sTHHahs470uKAGrz0ke1bTcgntYLhCs0SurdQRkVyev8Aw58N6mGdbQW0p6PD8vP0HWuzwaCDW1LEVKLvCTOStgqNdWqRTPENa+EeoW+6TSryO4QDOyVMH8K4jV/DuuaW7Lf6dNGo6OF3Kfyr6lYEjpmoZLeOVSksasp6gjIP5169DPK1PSfvI+fxXCeHm+ak+Vny9o/iHWtJIOn6lcQkf8sycp/3ya7jRPi5qlvhNTtI7od3jO0j8Olei674B8OatlptPjjf+9EShz+FcHr3wfuEBfSb8SekU44/MV2/XsBiv4kbM8mWW5vgXelLmSOik+IXh3W/D97At0bed4HCxyrgk46CvLB/ADkcgYxyRnt2zTLjwxqWja5p8GuWflQSXCKz5BBXPOCOle46vo+hjw7Ir2tutusRKso56evXNfnfF2QUcZiISoVFZeZ+g8GZ/iIQnTxENWc9q3xa8MaVbJb27y6hcKgBjhHT6k4Fef8AiD4ya9fs0em20FhH6/ec/nxXL6B4H8Sa/KWsNNb7O7H945CAfgea9F8PfA/ID67qRb/pnbjA/M9Pwr6DC+yjShyu59vKhlOCfNJ8z7Hkuqa1q+ryk6lqFzcuTwjMf0UVf0DwZ4m1wgWOkzmPP35RtUe/P9K+kNA8A+F9HRRaaXAzAffkG9vzPNdPHCkahUXAHQCtpV7fCYVuJo01y4WnY8L8P/BG6lCSa5qgj9Youc+2TXonh/4beFNGAaDTklkH/LSb52H0z0rsdp+p9e9KAcVjKtJng4nN8XiPjmyGC3hhULFGEH+yMVL6D9aX8KXn0rN3Z5rbfxake0bs5/Sq2qWFvqFnJa3EYeOQEMp6Grm2kZSR+NC0dxxfI04nyz8S/BV34T1NmRGfTZHzBLj/AFfsfbt70/4d+PtS8JzmH5rnTC2Tbg8pnqUzxjPOK+ltY0uz1WzktL63SaGQYZWGa8H8e/CPUtLlku9BU3llkt5GfnT6ev0rqhUU1Zn2uAzfDYyl9Wxa12ueuaF4q8PeKrEx2d1FIsoxJE/BGeoIPWuB1Hwv4m8B6tcap4NzeaXOS01kWwV9xXi5+12F4cmazu07sWicfyNdLpfxF8X6egij1YyxAcecoZvzNV7LsX/YNSk39WkpRfRnpTfFyzktPs+seF9R87PzR+QWUn8az4YNe+I/iWxnvNNfTNBsZBIqSDmQjkDFco/xV8SSxhZYbB5AMCTy+c+vpWVqfjzxVfReVNqzImMEW4EbfUEYxT9loKOSV435IKL9bn0L4o8aeH/DNmVu72MOq4SBDl27YAHT8a+fvH/jbUvFl6RPm3s4+Y7cHt6t2J9q5yGO8v7oCJZry6c/ewZHJ/z1r1H4f/CO7vZY7zxIHgtvvLag8k+pI6fhQlGBth8Hg8pTrV5KUuxgfCvwLc+KdSjvLqNotKiYFmYf64jsPavpa0t4ba3SGJAqIAAoGAMUzTdPt9PtYrWzgSKGJdqoowB9KtBWwBXNUqOR8rmmZzx9Xmei7Dh1JpaQUtZHlhRRRQAUUUUAFFFFABRRRQAUUUUAFFFFABRRRQAUUUUAFFFFABRRRQAUUUUAFFFFABRRRQAUUUUAFIetLRQwGmmMu4c59+KkNGOKSuthSSa1Oe1vwpoesptv9OgkPdgNv6jmuRvPg7oMhJt7u7twegVlwPzFenYzRgCuujjcRSVozPNxOT4LE61YJnkv/Cl9NyP+JveHnk/Kf6Vp6f8ACLw3bsrTvc3ZB5Ej4/lXopUN1zSqMVrLNMXLRzZzUuHsug7xpIy9I0HStJiEVjYw26juqgk/j1rWQAIAKRqcOgrhlOUneTuexTpwprlgrIKKKKRoFFFFABRRRQAUlKelNpN2QDqqandQ2dq9zcMFiRSWPt7VYdtq56e9eTfE/wASNf3LaTat+4iP7/B++ey/SvLzTMo4Gi5fa6ETlyo5zxZrc+u6m91K22BciGLPAUd/rXQaZpesx+Ho729uJmhkO7yXP3R2ql8PPDra5qIuZl/0O3b5uOCw6AfSvYZraOW3MDINm3FfH4fKsTmlCVWpUcebYvAtUa3tGjgPDOqtp16A7YgkOCPSvRYZFkjDr0IyK8y13TZNNvjGwxC2RGa3vBWrllWwuH+ZRhCe9cfDGc18Bi3luNfoz38xw8a8fb0zslPNOpkf60+v1BbHgBRRRTAKKKKACiiigBP4qZKoYYbp9aeetBo2BbnP694T0HWoymo2MMuR94rhh+I5ri7/AOCvhq4ctbXF5ak9BGQR+oNep4pa0VWSOyhmOLoaQm0jx0fArTMjdrV8R/wD/CtHT/gr4Yt3DXEt3d4/hkYAfoBXqOKKPayN55zjZq0qjMXQvDOi6JEI9N0+CHHcLk/mea1to7DP41Iab+FS23uebOpKbvNtj6KKKkQUUUUAFFFFABRRRQAUUUUAFFFFABRRRQAUUUUAFFFFABRRRQAUUUUAFFFFABRRRQAUUUUAFFFFABRRRQAUUUUABoxRRQAUYoopWQCAUuKKKYBiiiiiwBRRRQAUUUUAFFFFAAelNz8ufypx6Vk+ItWt9G0x7y4bGwEKv949qyrVY0ouc3ogexz/AMSvEv8AZNg1nA4+13AwvfYvdsfp+NeW6Npt1rGopZwKzSSH53JyQM8kmk1O9utW1N7q4zJPO/yqOuewH0r1n4c+Gxo+l+dcKPtk4zIf7vt/j718CvaZ1jPd+BGGspG9oOmW2l6dDZ26KqRqBwOp7mtDA5pFXH8qdX31KnGlBQitEboyte02PULFo2Hzj5lPvXnLpPZXZXOyWJsj3r1ls7e2e1ct4y0bzovt1uo81Pve9fCcY5C60FjcMvfhv6Hr5ZjFT/cz2ZpeGdVXUbJTuHmLwwrXBbnNeW6Pfy6feidCQpOJFFelWVzHd2yTRsCrCu7hPPlj8P7Gb99GWZYN4efNHZlkMacOlM7U8dK+xTuebsFFFFMAooooAMc0YoooAMUUUUAFFFFACYo20tFABRRRQAUUUUAFFFFABRRRQAUUUUAFFFFABRRRQAUUUUAFFFFABRRRQAUUUUAFFFFABRRRQAUUUUAFFFFABRRRQAUUUUAFFFFABRRRQAUUUUAFFFJ3pNpALRSUd6LgLRRRRcAozTT1pD60XBCXEqQwvI7KqqMkscACvEfHfiGTXdUIiJNnASsCnjee5Pt/hXSfFTxIu3+xLOU7iMzup/h7iuV8HaDLr2r+Sci3iIadx0PsPr/SviM8x08XVWFobdTKUruyOi+Fvhr7TMNavI90aH/Rgw6n+9/h9a9TQYzxj2qKzgjtrdIIVWONFAAA6AVOpBzjmvpcrwEMFQUIrXqaRVkKKKKK9JIY1vpTHXcCpGQeoqWilKCkmn1A868X6S1jcm5jX9y57Doaf4P1Y2dytpLJ+4c/KSehruNTtI721eCQDDD0rzHVLGXT757eQkY5RsV+S59l9bIcesdhvge59Hg60cZRdGpueqBgwGCMdqePuiuZ8Hayt3ALWZv3yDAz3rpBnvX6VlWYUsww0a9N6M8KvQnRm4yH5FFMPHalFejcxtpqOopKKLoBcj1opjdemaUUBYdRSClpgFFFFABRRRQAUUUUAFFFFABRRRQAUUUUAFFFFABRRRQAUUUUAFFFFABRRRQAUUUUAFFFFABRRRQAUUUUAFFFFABRRRQAUUUUAFFFFABRRRQAUUUUAFFBpNx9KTkkAtMJbJ5GPyqDUL+3sbZri6lSKNRksx4rzXxH8RriV3h0SHYvOZpBk/gK83HZtQwS996icktz0yW4hiBaWVVA9TisyfxPoULESalbKR1y9eG3uo31/J5l5dSysfU/yHaoorW4k5jt5mHtGTXzNTiurJ/uad0Yyqvoe6p4s0Bvu6rbf99VoWepWV4ge2uopV9VbNfPjWd4nLWk6j/rkaZFNNA4kikkhkHQglTUw4pxEdalNpAqttz6PDZBwc/jXOeOfEEeh6SzIQbqTKxA84OOT+A5rzzQfHmsWLCO6b7dB/dc/Ofoe9YviPWJ9Z1V764DAHCxoOw7Vri+JoVcO40fiZTqprQgtorvU9SEMRaW5uHHJHOT3Ne2+EtDg0PSo7WJQXxukb1Jrn/hf4bNjbDUr2M/apfuKedi/wCJrvNvQdq6uH8q9lH6zU+JhCFtxQOKUUgpa+rNQooopgFFFFADXrD8VaUuoWZkRR5yDI9/at1s9qaemDzXFj8FTx1CVGorpmlGpKlNTj0PJreaawvBMuVljbDCvStG1GLULJJkYbsfMvoa5rxro5VjfW0ec/fUfzrF0LVJdMmMigtGw5U/zr8owGNqcM494at/DZ9DXoxzCiqkPiPTC2OSeKrz6hZwczTon1NcHqXiC/vSVWXyoz/drKLSSHlpHPuSa9nHeIMVUcMLT5jkpZO2v3jsekN4g0sHH2yL/vqpItY0+Y4S8jz6V5oIZu0Mp+iGkMMinLQyL74xXBHjvM170qGnzOh5PRa0merpLHIMpIrD1Bp46+teVWl/dWzAwXDKB2zmuo0XxUrMsN6NpPAf3r38r45wmKkoV48sjhxGUVKa5ou6Ov5yKdUMMySoJEYMp6EVJur7iE1OKlF6M8t6aMdRSbqAc1SYC0UUUwCiiigAooooAKKKKACiiigAooooAKKKKACiiigAooooAKKKKACiiigAooooAKKKKACiiigAooooAKKKKACiiigAooooAKKKKACiiigBrkAc1S1jUrbS9Olvrp9sca59yfSrshAGa8Y+Jmvtq2rGzgkJtLclQoP+tfufoK8jN8xjgKDn1ZMpWRmeLvEV3rt4zTsRaKf3cIOAPc1L4Y8J6hrxWYBobXOGmfg/gO9WfAPhltdvWmuVJsImBZv+ex9P8fwr2a2t4reFYo0CxqAAoFfKZXlFTMn9YxL0Zmo82rOc0PwPoWnqpa0W4lHV5Ruz+HQV0MFtBCAsMKRqOgQYH5VY/P6VXuby2teZriGL/eYCvtKWEw+FjaKRrZIlMSMPmAP1FZGq+GdH1FSLiyhyRw4XBFW49Z0yRtqX9sT/ANdBV0MHX5CpFOVPD11bRhaLPJvFXw/u7BXu9Kc3MSDmNj84HfBriYHeC5RgArxOD845GDnmvo9x8u0Y/GvO/iV4SWSJ9X06LEyDMsajhh6/h1r5LO+HuWPtqHToZTglqjf8CeJLfXbEKcQ3UXyyRZ/UV04Yce/SvnjQtSn0nU4r62Yqythh2I7/AJ173pF7FqOnw3kLZjkAYV62QZq8VT9jNe9HQunK6LoNLSUtfRosKKKKYBRRRQAjdKa3SnMM1m65fCwsHlP38HaPU1zYrERw9J1J7IqEHUkooy/FmsR20Js4cPMw5HoK4eIO8m1AXZuAMdTTpZJLq5Z2Jkkkbj29q7fwvoa2cIuLhQ07DIB/hFfjUqeJ4szBtK0I6fI+lTp5fQ0fvMzdH8KO4SW9baf7gNdRaaZY2wCxQID645qS7ure0TzLiVY19ScU2y1C1vGP2aaOTH901+j5bk+V5c1RpqLn57niV8TicR70noWPLjUYCgUx7WCQYeFCPcVP2pjHaoywA75r3Z4XDte9FWOVOV9zD1TwzY3QZokEUnYr0rjdV0u705yJlJjzgNjrXoDavp6T+SbqEPnGN4zU93bwXtq0cyh43HNfH5vwzgMzjL6s1Goux6eGx9fDu0tUzg/D2tTabMsUrlrdux/hHrXf288c8KTI2VPpXm+u6XJpt4Y2y0R5R/b0rZ8E6o0cv2GZvkP3Ca8DhjOq2W415fjG7bK51Y/C06tL21L5nbUq01evvTxX6um+p4AUUUVQBRRRQAUUUUAFFFFABRRRQAUUUUAFFFFABRRRQAUUUUAFFFFABRRRQAUUUUAFFFFABRRRQAUUUUAFFFFABRRRQAUUUUAFFFFACdqDS9qQnkUuoGJ421H+y/D1zdbsMF2J/vNwP1NeFW8M17dxwr800z7eP7xr07403O3TLO2zxJIxYfQcfrXJfDGzF14tt2YZWJWk/EdK/P8APZvFZjDDrZ2MJ6yset+HtNh0vSYbONMBFBPua0s4z/M1Uvb61soTNdXMUMfZmNcPrWrXPinXI9F0O+EdokfmXE8Z5+gr66eIpYSChHXy7mt7I0/FfiloZDYaYyPN0aQ8hT6fWuXjsbm6laS7lkeQ/e3H5qvaz4EksbJ9Q0u/na6jXe28580AdPatfwP5WraRDcbVik5VweSGHWvAqLE4mvaurX2RDu2c7JoyqjFRIh9cVJp2p6noU6t5hmts4KE5Irv59MXyzskyehDciuH8YXFrprLbiNprif7sMfJarxOElg0qnNZia5TvtG1C31KzW4gYEHqPQ1ab5lIKgj09RXl/g7Wp9E1YWmrWkllDdHEZfkZ7CvTw24cHt1r2suxjxNFKWj6mkXdHh3j3SBpHiGaNE/0eY+ZEPQHr+ua6/wCDWptJbXGmyH/VNvjHsf8A9VP+M1qG060vOjxybScdQe1ct8Lrj7P4vgG7CzRshHvxivj42y/OeSOzf5mS0ke2r05paTsKUV+hp3ZuFFFFUAUUUUANk6Vwvjq6aS8jtVPCDJrupfuE15drkzTaxcOTn95j8MCvguP8Y6WA9ivtP8D1sopqVZy7Gj4MsRd6gbh1+SPp9a73HoKwfA9v5WjJJ3k5Nat5eW1qpeaQL7Gu/hfC08uyuNSbSvq2zDHzlWrtJXOK8bzTSav5b8Kq/KPWqXhuWWHWbfy+CzgFR6VreIdX0e/bY0UjsnAdRj8Kh8OX2k2dyZJYZI37O5zXwddU3nirQxCte71PXpuSwjh7PWx3Y/kKzPE8ksOjTyQ53AZFVdQ8TWNsimPMxboFNPutf0xrPc8gYMPu1+iYrN8DVw86EKyu0eLSw9WNRS5Dz3HX5s47969B8FSSy6MrSZGDgZrjXm0trvzPs84iB4w1dZo3iDSyi26FoumAwxXwvBzpYbHSlVrLqkr7nr5nz1KSiol3xLZLf6bKAPnQbl+tedQSvBKkoyGifc31r1cFJYztYEHvXmWuQ+Rq9zHj5fMyK6ePMHGnKljIb31sZZPUbUqMj0fT5/tNjDOp4ZQatx9657wRMZdGAJ+6xWuhTpX6JlGJ+tYSnV7pHjYiHsqsoDqKKK9MyCiiigAooooAKKKKACiiigAooooAKKKKACiiigAooooAKKKKACiiigAooooAKKKKACiiigAooooAKKKKACiiigAooooAKKKKACkbofpSmmtnI+tT3A8w+Ne4Ppx6jB/Os34QceI7jrxBx+tdD8Z7Zm0i0u1X/Uy4Y+gPFch8Nrv7L4utwxx5oMXtk9K/PsdL2Wcxb/rQxfxnUJY/8JX42vhfuWsdOYIsP8LMe9dppOiabpkhksbOGBmXaxUYOK5TWtO1bRfEMmvaLB9rhuhm4gz1PqBTh441MDB8K6kSPSM4r6HDzp4eTdZa3NLnbzwLNC8MgyjqVcZ6jGK891rwjL4fsZdU0PUbiOWEmRkZjtZepB+lW/8AhOdS/wChW1If9szVTVNX8ReJrU6TZaJcWUVx8ss0/G1e/X2p4zFUcTH3b83QG1bQ1bvxb9n8H2mrrGWuLpQsUR7ueOaq+GNB1u48RjXte8gZiKrEp5QkjFTeI/C07eFbO005s3NiVkjDD/WFex/pVaDxlrFvEIrjwvfPMv3ikZIP0rKbtWj9aXupCXmdF4s0GPXdN+ymTyXDhkkA5Uj0rl1n1zwjq1pDqF99v065cRB3+8rHpVl/HGpn/mVdU6cfu6rGLWvF2r2Ul5p0thpts/mlZcBmYdBjrRWrUq0uagmpadNB+hofFxl/4RE9yZ48exzXnfgP/kb9Mx/z0zXZfGW8VLC009W5Z9zKPbGK5v4XWv2nxXG/aGMsK8LM37TNoRW6sYvWaPa/4RThSL90UtfoMV1OgKKKKoAooooAZN9w15PfE/bJW/2mz+desy/dry7X4jBq11H0HmcfTFfmviLTbw9Op2Z7eSNe0lHyO68McaFbleuyuP1BNQ1XXJIXD/fKrkYUCul8E3Ik0ny/4ozjFbgjjWTeEAb1xXqxy3+2cuw6U7Rsr/JHM67wteemp55r2knShAjSeYz+/ArNRPOuI4+pdgvJ4HNdJ8QZF+1QKPvbCf1rn54JLR4JW/uhx+dfmOdZfTo5nOnSj7kbfcz6HB1pVMOpSerubkXg+8Yk/aIlX+HBOapaxoNxplr9omkjZdwUAE13ek3AubCGYH7yiud+INziGK0Xkt8x/Cvsc14cy3D5Y8VTTu136nk4fHYipXUJPS5yBJb5QcZ5JBrevPDkv9npfQSNICgJQnkfSse7tnht4pcY8xTj869E8OyCfSIGzxtC/lXzvCuS0sXUnRrx1a0fY7cxxMqUYzhtcxvAlxduJrecPsT7pbtWH4twNdl2+vNeh7IoY3ZVCjqcDrXmetTC41W5kHPz8V7nF+H/ALOyqlhpy5nc5Mrl7XEOp0Os8AcaUzf7Zrp06VgeCYfL0VG/vkt+db69K+74bpyp5dSi+x5WNd68mLRRRXunKFFFFABRRRQAUUUUAFFFFABRRRQAUUUUAFFFFABRRRQAUUUUAFFFFABRRRQAUUUUAFFFFABRRRQAUUUUAFFFFABRRRQAUUUUAJ2paKKVgMbxjpw1TQLq125YoSg/2hyP1rwdHuLS5VkJS4gYEE9mBr6OkGRXj/xQ8OtY6kNTtY/9FuSdwA+4/wDga+P4nwE2liaS1RlUT3PSfDOrQaxo8F5FjJQb1zyp9K19grw3wP4mfQb1txY2U+Nyns3rXtVlewXlslxbzK8bgEEc8V6WTZlSxtFcz95blQkmWNoo2ilBz9KWvb5I22LEoxS0Yp77MLDe/TNNnkWKIySEKo6k9qV225+YKPevM/iR4xDxy6Rpzkg/LPKp7HgqPc15+Y42ngqTqTfoTKSicr441gax4gmuAT5MR8qP6Dv+JJrtfg5pRisJtTljIe4bamR0Uf45rz/w7pM+tatHYwAgEgyueiL7V7zp9pFZ2UdrCoWONAoxXymQ4eeJxUsXUM6cbu5bHQdqUUUV972NgooopgFFFFACNXEePLLZdRXir8rDDH3rt36Vn61Ypf2LwNjkcZ7H1rwOJMu/tDATpxWu6OrBV/Y1lI4rwdqH2PUBDI2El4JPY9v616COQvORivKruGW0unjkG11PHv711/hbXRcQLa3T4mX5VJ/iHrXxXBudfVHLL8S7O+lz1czw/tLV6ezMTxjIZtdaLrtAQfjVrxdbCLTLBwOVG0/981vXnh+zutRF47NvyCV7EjpVvVtLt9Rs/s8wYDjBHUV6FThmvU+synvPY51jqa9nFfZ3KHgiQyaNGp/gOK57xxIX1zy+yoB+ddppWnxadarbwZwOST3qnqPh+zv75bqXfu43BejY9a78fkmIxGVUsJF+8rXMqOKpwxDqdDB8V2gg0WxYDhCFP0xWt4El36KIu8bFT+ea0dS063v7I2s3+r7EdRVWCKy0Gxba5wTuJY8scVnh8olluPeMbtT5UmOeIVagqNru4ninUBYaa6q371wVUVwNtFJcXSwoMu75/CrOtalJqV4ZpGIiH3R6VueB9MZn+33C4I4QH09a+Rx2IlxHm8adPWlHY9OlCOBwzct2dXp9utraRwL0VQoq0tJtHFOHSv2GhSVKCprofNSk5SbYUUUVsIKKKKACiiigAooooAKKKKACiiigAooooAKKKKACiiigAooooAKKKKACiiigAooooAKKKKACiiigAooooAKKKKACiiigAooooAKKTI9aNwouAOMiqmpWVvqFnJa3SCSORSrA+lWmNB6VnUhzxcXsw3PDPGHhe70C68za01mchJFXO32I/rVbw54i1LQpR9lkWSPq0ROVI9jXu1xbxXMLxTxq6MMMpGQRXnniT4cJIWm0WQQ8k/Z2+7+B6g/pXw+OyHEYWr7bBP5GMoNao19C+IOi3yqlxIbaY9VccA/Wumt9TsZlDRXUTr6hxXhGp6Jq+nMVvLKcY7lN2fqRWduaPPzPGe43EfpWdPiXGUfcrQ2BVGtz6Na9tV+9cRD/AIGKxNY8ZaFpqHzr1GcfwJyf0rw95JHx++3D0LE1LZ2F3dMFtLSZz2VEOD/SqqcVYiquWlTD2rOo8VeO7/Vla2sg1jbN945+Zx9R0rm9H0281W8S0s4mkdz989B7k11fh/4d6ldssmpSC0hPJRQCx+vYfUc16XoWi2Gj2whs7cLxy3Vm+pPJrPD5Tjcymp4t2juJQcndlLwb4cttB09I1xJcNzNJjkn/AArodvPXj0po6jjFPr7rD4enh4KEFsbpWAcCijI9aTIroAWikyM9aWi4BRRRQAhpp69KcaaelK+oWMHxNoaahGXj+WZRkHHWuEmintLjbIpjlXjr39q9ZGGrO1XR7TUoys0YDdmHUV8LxHwlHHS9th/dmerg8x9j7k1dHL6L4qmgQQ3a+YoH3u4rprHWtOuogY7lR6gnBrkNS8M31qzNb5nQdPUD3rHlgkiJEkBQ98qQK+Ww/EOcZO/Y4iDklpqv1O+pg8JifepOzPUxc25A2zIR9aZNqFnCu6S4jA/3q8tEjKOJSPYOaDuY4UMfYZNd0vEOtONoUdTJZIr6yO31XxXZwKVt8SsehHSuR1PULm/l8y6kYjso6U+x0nULz/UWzKO5cYArqNG8LxQ4mvW8xx27CvOn/bvEUlGV4w+5G0XhcCtNWY/hvQZr11muE2QA5AI6iu8hhSGNUjAAUcUsapGAiABQBgCpMiv0bIuH8PlNK0VeT3Z4mMxk8TLXYKcKYM5py96+gSOXYWiiimAUUUUAFFFFABRRRQAUUUUAFFFFABRRRQAUUUUAFFFFABRRRQAUUUUAFFFFABRRRQAUUUUAFFFFABRRRQAUUUUAFFFFABRRRQBAsqO7Kro7I2CAelRy3lrHE00lxGsYYjeW4yO1YerXC6Tqr3HRbyLbn/bXhR+OT+VZeo2skgg0v7PLceRAZpQikjzj0z+ZNedVxkk9EK51seo6fMwEN5bO2M8SA8d6INQsZ5RHBdQSvzhVcE471z+lTTT6DPLcR20O2B04TDKwBBz+IqvpSyXE+n2/2MWjw4k37gd4H8II7Hv6ZpLGTdtAudbc3NrbqGuriKEdt7haabu1Ft9oa4i8j++G4/OsiNYpPEt2LwI7CNPs6v6c5xn8Kx9UISPU47QK8KyRAKWG0uTyBV1MU4taBc6o3enzQeaLq3khBwzb1Kj61Ta28O3UbzeXp8qLyzqFIH41ja1Z3ccM95JawW6/u4xCjjDnzFIOenX2p2sWNw1pdXNxaR2sZtvKKI4O4nPpgDrXPOfPdukmSzYOl6DboJvsVkikgCQquMmrC3OkWbGHz7O3YfeXcqn8q5TUrS8bSjazrItrZKrxSZ/1p/hP/AefzrQsIrhtWvyqWjJ5oLGZMt+BrKnWgpK0EvkNNdjoJdS0+EhZby3QnHBkAPPSphNExx5ikhdxw38PrXJ6pdfZtW1CT7DHcIyRpncBsyvv2qqVmtryOHzN1n9kBuZI2yyJuzgH09T6V0vHS5mrBfU7GXULGNFeW7gRH+6WcDOKke6tooRNJPEsR6OX+X86564t1a5W605rS4X7OB5EhyCmTjae2fU5qPT5oLvUbVpoxHbmAm3iY5UNn5ue/aq+ttvYdzpI7y2kgMyXELxjqysCv50SXdvHCsrTRrG3AbPBrltZjhE+oQ22Wga3xPGnCq+5dp+uM1SvrS6/soWNxG62doUdJs/fJIwPwzSeLmnawNneoQSMYwf1p1QWf/HvHnrsH8qnrvjK6u0CFoooqxiNnjFRl13FSwqR+lYWrmVdQXbgR+WfNPfb3rkxVd0kmkXCHMzX8+Ett8xd3pmkM0YfY0ihj0FYt3bpLPaJC5AVGZCO5GMZogP2y8uIZP8AWJGAwHZs8GuBZjNzSehr7JdzalmhjXEkkafU4quZdOnO1pLaT1yQaraRG88b3NwVlcMUBxwMHB/UU7SIo91x+7UfvD2qpValbl5oKz7kpW2YixaK8hCraM3oAtSmPS7dhuW3jb3ABqOyjj/tS6+VDhVwNo96hvxJ/amI40kby+PMxgciuWdGlRpcypK9+xak3pdmhcXMNvbNcLh1/wBmnRXMMkCTFtqtwAfesFmMloLMRu5kmbzAp+6M5/nQd0unrazKyGOcRkH0zwfyxR/aMoSfLDS34jdFdzoi6IRudfb6UyO8t5JDGk0TP/dB5rFllYXcNnNjzAkmCem0DvSyeS+iLLtQSFRtK/3s10rMJzna1iXRSR0I6elOFRx7tg3Y3Y5xTxXrQd1cwYtFFFWIKKKKACiiigAooooAKKKKACiiigAooooAKKKKACiiigAooooAKKKKACiiigAooooAKKKKACiiigAooooAKKKKACiiigAooooAguLS3uAonhWQK25dw6GnJbQpI8ioA743HucdKloqXCL6AUV0jTVlaVbSMOwIYgdQetTGxtCIgYEIi/1fH3fpViil7OPYCreafZ3mPtUCy4zjd2oj0+zjt1t0t0EK9ExxVqinyR7ARS28MsflyIHTIOD7c0TW8M0JhljDxkYKnoaloo5V2AhltoJYvKkjDJx8p6VVm0XS5p2nls4mkbqxHJrQopOnF9AK6WNqhYrCgLKFPHUelEdjaxnKQopwF4HbOcVYoo9nHsFihNo2mzBBJaRtszt46Zp8umWM0C28lujRIMKmOF+lXKKPZw7AVItNsYbdreO2jWJvvKBwale1haIRMgMYx8vbjpU1FHJHsA1UCgAZwBgCnYooqwCiiigANRvDEz7mQFsYzUlFTKKkrME7EMVtDHjYuMUqW8KSNIsYDt94jqaloqfZQ7DuxkcUcalUUKMk4HqaEhjQttUDccmn0VSiuwrkawxrIZFXDHGTUVzY2tw26aIMcYGas0VMqUJKzQ7sgis7eI5jjVTjHFH2WAuWMYLHBJPfFT0UlQpr7IczIXtYWkEjRguAQGxzg1FHp1nG4dYEDA5Bx0q3RQ6FNvmtqPmfcQLgY5NKBiiitErEhRRRTAKKKKACiiigAooooAKKKKACiiigAooooAKKKKACiiigAooooAKKKKACiiigAooooAKKKKACiiigAooooAKKKKACiiigAooooAKKKKACiiigAooooAKKKKACiiigAooooAKKKKACiiigAooooAKKKKACiiigAooooAKKKKACiiigAooooAKKKKACiiigAooooAKKKKACiiigAooooAKKKKACiiigAooooAKKKKACiiigAooooA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9" name="AutoShape 4" descr="data:image/jpg;base64,%20/9j/4AAQSkZJRgABAQEAYABgAAD/2wBDAAUDBAQEAwUEBAQFBQUGBwwIBwcHBw8LCwkMEQ8SEhEPERETFhwXExQaFRERGCEYGh0dHx8fExciJCIeJBweHx7/2wBDAQUFBQcGBw4ICA4eFBEUHh4eHh4eHh4eHh4eHh4eHh4eHh4eHh4eHh4eHh4eHh4eHh4eHh4eHh4eHh4eHh4eHh7/wAARCAGG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PSiigBtFKailmSKMySMFQdSTgfrUystWCu3YloqrHe28rbYbiF2C5Khwce/FJHfW7vsFxCWBA2hxkmp9pDcrlkW6KqSX9rG+2S5hQg4Ks4BzQ+oWsZ2yXMCv6GQDP0zS9tT7i5JFukqq1/aoFZriIKwyCXAz7j2pZL61j2+ZcwKSNw3OBkeop+0p9w5ZFmjFVH1CzRAzXUKr1yXHSlOoWm3eLuDb0z5g60c8OjQ+WXUtUhFQ293b3DbYbiGQgZOxwapHWIRqx00BjKFDen+frUOrGKv3BQb0NSioxKvmKhkAY/w9zSyOEQuzKigEkk8CtLq25Oo80CqaajZyHC3UBJ5GJFOR+dO+32gO03MW7O0jeM5+lR7WNrtj5ZJ2LVKKqPfWqOY5LqFHXqC4z+VWY2VgrKQVPQjvVqUX8INND6KKKsQUUUUAFFFFABRRRQAUUUUAFFFFABRRRQAUUUUAFFFFABRRRQAUUUUAFFFFABRRRQAUUUUAFFFFABRRRQAUUUUAFFFFABRRRQAUUUUAFFFFABRRRQAUUUUAFFFFABRRRQAUUUUAFBooPSgBKxfF+46Bd7V3HaOD06ito9KhuYI7iFoZV3I33h61lWg5xsVCXK7nNXEM1vos8ws7eCTCgNCmCUJG7pSanDp0elRS2flifK+S6gF2bNdMY1KbSny7du32qlFpFlBP5sNqu8EbSSTtHfArklg5W0Zsq6vqcrcSATags2nCd5ZRGLhguEJRevpg81oajp8CjSY547eZ/tCB3ZQcjB6ZroJLG3cSKYAUmOZAe5xT3tLeRo98IPlMGTI+6RWcMFL7TG66exz2qWIjv5JrdLK4VIgGt5QMoB/d7AVSQC81WA29vZhDanC3GGC/N0FdPeaZZ3b+ZcQCRx/Fkj+VNm0bT53UyWwOxNi4JAA/ClLBVG9NhxrwS1M/XLO3/4Ry5kktrYukDH5YxjIHarS6fYjSlX7JBt8rd/qx1xV1LC1itGtUj2xspUrknr9anKrs8vA24Ax7VtDCpbmUqvYx/CkNvBoFrMscSloQzMECn9K51rmU6v/bjW8qxmfy94wVaP7o/DODXaxwxRwi3jjAjA24/2aaLO3+yraeUPJAA2+w6VNTCSmo8r0RdOvGMnoZepMo1/TH3Dad+ecZO04qPxXdeZZxWEcbSm5kCuqd4/4v0rVutNs7xYxc24k8snackbfy9qLfTrWFkMUAG0EIWySPWnPD1JL3WKNSEXqjlfC8RWaS0ksLOJbZ9oV0/eMvYiq52zPcW62KK0t64S8OMLhs/UdK7GfS7K4mW4mtwZePnBIIx0p5061MZj8lShffjH8XrXP9QqKNkzb6zFy5rHM6dbySanfMIbCRVmUMZl3N93sa6+BVVFVVCjHAHSs+TRNMlnM0loPMPUhmGfyNaUUaxoqIMKvAFdeEw7pLVmFWopvQfRRRXaYhRRRQAUUUUAFFFFABRRRQAUUUUAFFFFABRRRQAUUUUAFFFFABRRRQAUUUUAFFFFABRRRQAUUUUAFFFFABRRRQAUUUUAFFFFABRRRQAUUUUAFFFFABRRRQAUUUUAFFFFABRRRQAUUUUAFJ1paKQCGkoPWgdDQFwNLSE/LXK+N/F1toFsY1/fXbj5I1PT3NcuLxlLCQdSq7JGtGhOvNQgrs29V1Sz02EzXcyRoB1J5rg9Y+JsKuyaXaedjgSMcDNefaxqV7q1ybm+nacg8KW4X2ArV0DwdrWrqJlhEMB/jfg/gO9fn+K4jxuPqOngk7H1dLJsHg4qWKkr9iW88eeI7gn/AEqOEHosY5qoPFviPdu/tWb6Zrt9P+GNmiZvb6WV/RflFXP+Fb6Dgr+/B6kmQmp/sfO6tpSnv5lf2jlVNuMYXt5HFWXj7xBa48ydZh6OOa6vQviTYzOsWpW5t3PRlORUF/8ADGEoWsb6SM9lcbs/ia4rXvDGsaOSLu3DxH/lpHkgVk6md5Y+apdxK5Mrx2kNJfce72F5bXkYmtpllVh1U1aJxXzz4e13UdFn82xnYRA4dC3yn2x617L4Q8SWfiC0EkL7Zl4kiPVTX1mTcRUsfaM1aR4WY5RPB6x1j3OgNApNy9yacOlfTdTyN0NpwpcUUrISVgooopjCiiigAooooAKKKKACiiigAooooAKKKKACiiigAooooAKKKKACiiigAooooAKKKKACiiigAooooAKKKKACiiigAooooAKKKKACiiigAooooAKKKKACiiigAooooAKKKKACiiigAooooAKKKKAGnrSN04px6012AGfSpej5n0EYPjLX4tC0mS4YjzSMRL3Ldq8NvLi4vr55pi0k8z8jqQT6V0XxL1dtR8RPb7s29r8oH+13P8vyrT+E3h/7bdHVrkB4oiVjyPvH1r8vzOvVzrH/AFWD91H2mBpQyzCfWJr3ma3gXwPDawpqWsIj3BG5Y2GVQe9dvp13aXSkWjxuiHadhBC4+lWJo/MieIgbWXbivLYvtPgTxYFKt/Zd4/QEnk9/rX2EKcMnhTpxguXZs8Bznj5TlN69D1Vs9gfzrgND1C+k+KN7avdStbrGwEZc4GP/ANdd5FKksSuv3WAK59K5rTvDU9r41uNda4jaKVCoQDBBNdmPjVqTpOl0Zhh3CMZqa6fidV1OTj6Yqjqdzp0bLb30sKmb5VWQ/e9hUmo3kdnZzXUn3Y0LHHOK808O2114y8TnWbveLK3bMQJ4JB4/xox+L9m40bczYsNh1K85OyQ74geCFt4n1TSI8KozJEO3uBXFaDqlzo+qR31oxV1x5ingMO6mvoTarKUdcqex5rxb4l6CNH1cXECkWtzkjA6NXx3EWTSwcljcPo+qPoclzOOITwtfVHrvh/VLfV9KivrdgVkXP0rTX7oryH4Q6u9vqj6TK37qfLoD/Ce4/GvXl+6O1fXZFmKx+EjUe/U8HMsG8JiHT6dBaKKK9k4AooooAKKKKACiiigAooooAKKKKACiiigAooooAKKKKACiiigAooooAKKKKACiiigAooooAKKKKACiiigAooooAKKKKACiiigAooooAKKKKACiiigAooooAKKKKACiiigAooooAKKKKACiiigAooooAaetUdeufsekXV13jiZh+Aq+etc38SX2eEL3HdR/OuPMKns8NOXkbYeHPVjHzPC3Zrid3LFmlbcx9ya928PxWug+G7WK6kihiWMbmY4y1eJaMqyaxZKcbWmQHP1r3fWdJtda0r7DdbjGwGNnFfB8I0pVHWrxV5dD6niOSiqdLoW7S8trlA1vPG6nupzRf2tlcxg3kEcip8wLjp71wEvw7uLeYyaTqs1tgjGTnA9K3PGU9xpXgacvM0k6oI2f+9nAJr6365XjRnLFU0rI+f8Aq0HViqU97HM+MfHky3L2OiYjSL5Xm7/QVzA8QeKFUXDX16IyepUY/lWp8LtEt9V1eS4u182O3AZVP94168bO2aFomhQxsMYx2r5fCYPHZxB1/bcvY9uviMPl1T2Kp8z63OB8F+Nxqcn9la1HEXcbVYdJa721s7a0gEdvCkMYP3UHFeJ+O9KTQvETLaDZG2JI/bnmvVE+3a34Mia1uza3M8KkSj+E45r1Mkx1e9TC1/eqU+px5nhYRjCtS0jM1r3UbOzG65uoYlH984rnfiJZw6t4UluIdsgiXzY2U1i2nw2MjiTVdSmuDj5sH7x9a7BtOt7Dw29jACIUhZRnvxXo1ZYjFUKka8LRsccY0sPVi6Uru54Xod41jq1neAkFJQx/3e9fRVs/mQpJ/eGa+azhJeONshx+dfRHh1t+hWT+sKn9K+Z4KqWnVpLZHtcTRv7OpbVo0aKKK/Qz5MKKKKYBRRRQAUUUUAFFFFABRRRQAUUUUAFFFFABRRRQAUUUUAFFFFABRRRQAUUUUAFFFFABRRRQAUUUUAFFFFABRRRQAUUUUAFFFFABRRRQAUUUUAFFFFABRRRQAlFHFLQAlFLijFACUtGKKACiiigAooooAaetYHxBhM3hK+H92MsfoOa32qvqEC3VjNbyDKyIVP0IrkxtL2tCce6NKE/Z1Iy8z520qT7PqFrOeiSo34Zr6JtW8y3Rgfl2gg1866jbSWd9cWki7XikKn254/TFe1/DzVV1Lw3BubMsShJB3BFfB8G1vZYiphZb3PquIqXtaNOtHaxvySRRD944QdOTiuc+IkY1DwbefZ5FkwAylTkcdf5VneJ/CWtazrUkrauYrJ8YiUkEf0roNC8PwaXoR0lXeaNgQxc5Jz1r6yu62KjUw7p2jZq58/SjSoShVUrtM8/+DF9HHql1aM2DModcnqQOf5V6wTxnt39q8J1yxvPCviTdF8ipJuhYdGU9q6i6+JW7SykVq63ZXGTjbXzmTZ1Ty6hLC4jSUNj2sxy+rjayxFFXUjE+Kt8l94oZI2ysK+UCP72Rn+leo+GvLsPD1lBcypEViVTuOMnHPWvKvAeh3GveIBczlngRvNkdujH0H+e1en+LvDUOvWEds1xJD5bblKGtchjXqyr49QvzvTzMc09nTUMI38O7NxHjc/I4P0NU/Ecy2uiXkzHhImY/lXP+C/Dms6LqMjXmpi6tNhVEOcg/yqD4t6stroX2KN8S3JCkZ/h717+Kx0oYCdSrHldrWPLw+FjLFRhTd9TyEfNMOOS/8zxX0ZocflaRax4xtiUfpXg/hKxfUfENjbbP+WgaTPYDvX0HEoVAo6AcV8zwTSbjUrdz3OJqrUoUX0HUUUV+gHyoUUUUAFFFFABRRRQAUUUUAFFFFABRRRQAUUUUAFFFFABRRRQAUUUUAFFFFABRRRQAUUUUAFFFFABRRRQAUUUUAFFFFABRRRQAUUUUAFFFFABRRRQAUjMqgliAAMkmlqObp0zkU0ribsrjVu7Vrc3C3ERhAJMgYbcDqc1Bd6tploYxdX9tCZRmPfKF3j29a42feks3hZSxM1xvQYx+4OGf9S1ZWrvcXVzca5b2PmpZyqkErjKiFPvYHqc/pXTTw6luzzquNnGN1E9EXWtIaGSZdTtTHHje4lXC56ZPaprPULK8DG0u4LgIcN5bhsH3xXHeIRMfDiErazyNOhQQrsRl7Z61b8PM114gub57WOxeGJoGtwcsfmB3np6ccdDUuirXHDGOU+XT8TqTeWq3C27XEQmcblj3DcR6gUG7tQJc3EY8r/WfMPk+vpXnF9NczatJ4gjsZT9nnEcNwpyqwA4kz687qnWQS69dSXLH+yJJ1dyn8T7V+9/s9Kf1fS9xLHS5uXlO3n1rR4G2zanaRtxw0yg89O9SrqWntEsq3tuY2XcrCQYIyBnP1I/Ouf8AE0Nm8ujukULB76Mbtucrg8VFq9pHdeI4rQIoRtNl2rjG1t6YqPZx7m0q849jq5Lm3jC+ZNGm47V3MBk+gqXIz1rhtDuJNV1Gxs5Mn+y0P2nI6yj5APxHzV2ydvWonFRNaFb2i1Q+iiioNxrd6Q+/SnHrSMOKncOp5L8XdDeDUV1eBD5U+FmwOjDof5Vh+APELaHq6rLITaznEmPX1r2nWNOt9S0+ezuU3xSqQR3H0rwrxToV1oeoPDOpeKRv3TAcMP6V+bZ9l9fL8SsbQ26n2GUYmni6H1St8j3u2mjuIEmhkEiOoZWBzketSDn6Hqa8W8FeMrrQ2FrdqZrI+/Kj1FetaRrOn6pbrcWdykiMOmea+uynO8Pj6cXB+91R4GOy2rg5tSV13OF+NVtK0NjcohMcZIdgOnpmvMyQQH3YPY44r6PureC6iMc0QlRuoYZFZS+FfDqyb10m33Z5IBrw864UljsR7aE0rnp5bxBHCUfZNXMX4Q2zw+GjJNGYzLIxGRjjtXbA8dMUyNI4Ywsa7UXooGAKyte8RaZpFuZLm6QN2QHkmvpcPGllmFjGpJWijxqsp4yu5JXbL2p3sNhaSXFxIEVFLEscV4P4s1qTW9Ye+fIh5WJW7KKueLvFN74gnKbjFbKfljB6/WpfAnhmfXr5ZHjMenxMM5H3j6V8HnGZ1M6rLC4Ne71Z9Tl+BhltJ4jEb9Dq/hFoTwxS6vdxkSSAJHn07kfpXpQ6VWsoora2jghTaiDaBirI6V99lWXxwOGjRW/U+VxuKliqzqSCiiivSOUKKKKACikPWlHSgAprSIqlmYBR1JNK3Suc8dtIuhfLvEHnJ9oKfeEXO7H6U0rjiruxrWmsaVeTNDa6laTyLyUjlDEfgKtQzQzKWhlSRQxUlTnBHBFcdfX1hZ6vpYj0y1aKSQR28yTAOGKk8KBzwPWtDwB/yCbnncPt1x2xj961U42RtOg4x5jpaKb3oqGYDqKKKACiiigAooooAKKKKACiiigAooooAKKKKACiiigAooooAKKKKACiiigAooooAKKKKACiiigAooooAKKKKACmsM06kY4+lAFc2dq12t00EZnVdqyFfmA9M0JaW0VuLeOFEhAICAcVMzY7Vh+JfFOk6BbtNqF0keBwmcsfwq4QnN2ic1erRox5qmiLcGj6TbI0MGnwRKxBIVMAkdKs+Rbee8vkx+Yy7WbuR6GvGNf+MV5Lui0ezWJf4Xm5b8ulchfeOvFl47PJrEsZP/PMbB+le1RyHGVl7zsfLYrjDAUJe4rs+llt7Zbc26wxrEQQUxwc9ajWxsVV41t49kg2uAgww96+Xx4o8RZDf27f5/67sR+Wa09N+IPiuxYN/aRuEB5V0ByPqa2lw5iI7SuckeN8HJpyptH0l9ltTFHGYY9kRBjXH3SOmKf9nhMqz+UvmBdobHIHpXkfhr4xIzpBrtj5OeBNEdw/GvUdI1nTtWtFurG6jniPdTXkYnB4jDv34n1GBzXB43WlJXLUNpbRSySRQojykNIwHLHGMn8KnAxTRSjrXFdt2PUUUth1FFFMYGkNLijFLYBprP1zSLLWLF7S8hV0YcZGcH1rRK8daAuO5rOrShVi4zV0OEpQleLPD/FXgnUtJcy2qPd2oJPy8uB71zltdXNrNvtZ3glHQqxBHt719IvGrZyBg9RjisHWvCOh6mS01oiyHrIow3518Pj+ELVHVwkreR9RheIfdVPERuu55dYePPEFoAjXCTY/vryfxq+fiXrOMfZ7f8q0fEPw3s7OwuLy11CYCKNnEbAEHAzjJrzYjp93OK+cxWJzjK5KlUm9dtUz1sNSy7HRc4Q230Ok1Dxx4gvFZftXlf7MK4I/GsB3nurgeZI9xPJ0ByWJ+tem6X8M7Boklur+4kVgG2L8o/Suu0bwzo2kr/odmit/eIya9Kjw7mOPkp4mej8zjlnOCwiccPC79DzXwj4BvL91udUV7W2GD5bfeb616xptlbadaLbWsSxRqMAAdatKiqRt4GOnal285HWvtcryXD5dFezWvc+axuYVsXK83p2GrnPNSDpSYpa9k4XqFFFFABRSbqM0ALSN0ppcZOeKx/EnibSdBtWuNTvI4FUZwTlj9AOTTSb2Lp05VHaKubBb359qjkSOSMpIoZSMEGvEPEnxtupN8WgacFTnbNOfmPuF9PrXDX/xD8YXzGR9YliQ9ogF/lW0cPJnv4bhrGVVzO0T6Yt9D0O3YNDptpG24MCqDOR0NXreGG3QrCiRgsWIUYySck/nXySPFfibfu/t6/3Z/wCe5/xrS034h+L7KQMuryTDPIm+b+dX9Xex0VOFsRbSafkfVQJJ45HrSmvEPDHxtZXEev6eFXOBNBz+JBr1vQdf0rXLNbrTbyKdCOdp5H1Hasp0nA8PFZbicG/3kdDWopu7mgMc9KyOBuw6ikB5paBhRRRQAUUUUAFFFFABRRRQAUUUUAFFFFABRRRQAUUUUAFFFFABRRRQAUUUUAFFFFABRRRQAUUUUAFMk/pT6434peK18M6I0kRU3k2UhTuT6/h1rWjSlVmoR3ZzYzFU8LRlVqPRGV8TfiBF4fV9N03ZNqLJk55EYPf6+1eE315earetcXkst5dS9N2Sx9lH+RR/pmpX4OWur25bk9dzk/yr3X4bfD210K1S/wBSjSfUXAZi3Ii+lfYcuGyaiuZXmz8w5sfxLiHZ2pr8Dzzwv8Mdd1YLcXTGwhP3d3LMP6V3+mfCLw7bqGu/tF0/8W5yAT+FeildqgLx6cVg+J/Fmh+HAp1K6CyP91EG5m+grwqubY3FTtD8D62hw7lmX0uerZ+pkv8AC7weVGNN2n2mcH+dY2r/AAe0edGbT7ma1bHyjduGffNdT4W8baD4imMOn3REw5MUq7X/ACNdOeh7HpxXO8ZjcPKzk0/M7IZXlmMheME15HzP4s8B694eLTPALqzH/LWEEkfUVl+Gte1Pw/dreaZcsoB+eInKP6jHrX1RNDHMpWRAwYYKkZB/CvIPit8OgqS6zoMRWRctNAv3SO7KPWvdwWdRxC9jiVe/U+TzThargn9ZwLd10O58A+MbLxRYB4yIrqMASwnqDj9a6pfvg5r5O8PatdaHqsWpWbOkkTfOueHHcGvpvwjrNtr2kW+o27BlkXkf3W7ivLzfLHhZKUfhZ7/DefLMIeyrfxIm1RRRXjH1gUUUUAFFFFABSNS0jdKAMnxcB/wjd/8A9e7/AMjXz4v3B0BwMfnX0J4t/wCRbv8A/r3f+Rr57HRfoP51+b8Z2WJpH1/DX8KofR+nf8eMP/XMVZ7Gq2nf8eEP/XMVar9Aw9vZQsfKVPjYLS0gpa6DMKKKKACg0Uh6UCYhpu9SOuBnFOPSuS+JfiiHwr4dlvGw9ww2QRd2J/wpxXM7GtGk601TjuzJ+KXxCtfDMLWdnsuNSkX5Uz8qe7elfPOr6pqWtX32vULmS5uJDlQedvsgpl5cXuram9xPuuby5k6A/fY9B9BXu3wq+GtrpEEWra1GtxqTrkIR8sXfA967Vy0lqfdwhhMjoKU1ebPOvCXwv8Qa2q3F3jTbNuQ7jMjD1x1/PitLV9E+G3he7+yX1xd6tfKPnijJ4Pvt4r2H4k6qdB8E6jeQYSVYisRx0YjiuX+DHhTT7bw5Dq15bJdX96DNLLIu889qj2r3PJlnFavB1qjajskjidLvPhLdXKW95pNzYM5wrS+Zj69eB711d18I/CesWS3Wi3kkSuMxyxSb1P55Fd5rfhfQtYsHtL3TbaRG9I9pX3BHNeXWf9ofC3xfBpzTyT+HtQcJGXOTEx6UvaORz0sbOtrh5tSXRu5yHjD4Z+IvDqPdRx/brUZO+EZZMdyvX8q5fw9rOpaFfi80q4khmHMiZ+ST/eXsa+vw0c0CuMMrDg9civJ/ix8MYr2GbWtCh8q8UbpIUHEg9v8Aap06qbtI9PAcQ/WJewxmx03wy8e2Xiyy8uTbBqEa5eHPOPUeo+lduPmGQ2R618b6TqN9o2qRX1hK8F1CcqccD1U+xr6o8A+JLfxN4et9Qh+WTbtmj/uOOGH51nVp2PMzzKfqcva0dYM6Mfex7U6mpTqwPnkFFFFABRRRQAUUUUAFFFFABRRRQAUUUUAFFFFABRRRQAUUUUAFFFFABRRRQAUUUUAFFFFAAelM29KeelMJ5ot1DfQZJtVSzHGO9fNPxS1x9b8W3JVs29oxhh+oOGP55r6A8a3w0/wxf3jHASFufQngfzr5Zhie6nSEsTLcOqg+7H/69fT8N0VeVd9D8+43xkrU8LH7TPWPgN4ZRt3iK7iO7cY4AR27n8817MO5x9KzfDGnx6foVnZxqFEcKrj3xz+taW3nJ6V4mPxTxNeUmfVZJl8cDhI016jW+6fpxXzF8SprmbxvqQu8lkl+UH+FBwp/EV9K319a2cRluZ44o/V2xXj/AMR5vAet3y3T6s0N4o2s8Kbgw9x0r0MiqOlX5+RtHjcWU6eIw/JzpM868LTT2/iTTJrVsT/aE2gfxgsM/pX1XFIfKRpOGK818/eHL/wL4Zvf7QE13ql0gzCoj+7x1AzipfFHxV1nVENrYRx6fE3DPnc+OwB7Gu/M8PUzCuvZxsl1Z4eQ4+jk+Gl7apeT2SPe/MWQnYwYjqQaV1V4jkZGOc+leK/AweIptamu5nun0x0bd5zE5fjBAP417cvIH86+exmF+qVvZ81z7fLMcsww/tXC1z52+MPhv+w/EH2yBMWl5lgQOA/pWp8Btee01mbQ5pMRXA3xr/dYDn9MV6D8YtKXUfBV2VQGWECVD6YOT+ma8C8LXpsvEGn3ittCToSe5BIzX1OEn/aGXOEt0fAZlSllGcxqw+GR9Yg8foaG6CmWzCS2jkH8QBqUjNfF2tdH6kpc8U0EfSnUDpRTKYUUUUAFI3SlpG6UAZPi3/kWtQ/693/ka+fB0X6D+dfQfi3/AJFrUP8Ar3f+Rr58HRfoP51+b8a/7zSPsOGP4VQ+kNP/AOPKL/rmKsHpVfT/APjxi/65irB6V+gYb+FD0PkqnxsUdaWkHWlroM0FFFFAwoPSikbpQJjXICkmvmX42a82s+MpoI5P9FsD5Sc9X/i/kK+ifEd7/Z+iXd7IeIYmf8AK+P5JJLy4Z3yZp5eSe5Jrqw0bXkfWcL4ZSqyrP7KPVvgB4T+2XbeJLyPMcJKWuR/F3b+Y/GveEUbMbQBWJ4E0tdH8JWFiqBWSFfM/3sc/rW7gYrKrJyZ4ua4x4vEzb2OD+O8DzfDm/wBvG0o5PoAeaXwx4q0TRfAuhS6jeRW6zwKqFu5710fjXTv7V8K6jYqMtNbui/XHFfNl1eWuoeHtAsrxi1zZXT2r23U7SRg4/A1cIqUTsy7D08VQ9nJ7O/4H0pPrmlRaT/a730K2WAfNzlcGvKPjB4jg1Z5vD8tqFtpLUXVheg8OQNxx+oqhpenSaV4h1T4e3cjvpmpWzS2oc8qeoXNclqpkn8CwLcbhd6LevatxyVOcD9RWtOikduX5ZSpVlJ6rf5M99+Eepyav4G0y5nwJRFtbHfBKj9BXXMPlK1xHwS0u60rwHZw3ibJpN0hX0BOR+mK7gVyzVpHz+NUfrE+Ta587/HnwqNK1ZNbs02W1422RQOBJ/wDX5/KoPgH4gfTPFf8AZcj5t75SoBPRxyD+IBr2T4p6OuseCtQtNuZFUyIfQjuK+XNHu2s9StL2MlWiljfI4xyP6V0wfNA+yyup/aGW1KMt0fZyflxTqqaTcC7sILpeksasPxFW647WPhZLldgooooJCiiigAooooAKKKKACiiigAooooAKKKKACiiigAooooAKKKKACiiigAooooAKKKKABuhph5H4U89KaKBM4z4yO0fw91EDuoB/76FeBeEUWTxTpaPg/wCkp+YNfQfxYga48CamiqWPlggAZ6EV87eHbhbXXNPuT0S4Qk+g3AZr6/Ikngqq6n5lxZeObUW9tPzPrG3/ANWMcDFEzMIWIzkA0lpIskCOvIKgj8qkLZXkZr5J6PU/SIK9JRXVHzB4l1DxB4m8QzWtwt1K6y/JarkBR7irOq+BtU0PSV1fVmghthKu+FTl9pIB5HtmvooWNklyblbWFZn6uqAMfx615V+0BrCCC10WFlMhfzJO5UdBx+NfT4PNKlapCjRjyrqfBZpkVLB0p4rEz5n0Ok0bQ/Bdtoh1K3tbYwNb5d2G7CgZOfwrB+F3hDw5qFg+r3Fms7SzuYkdsoiZ4G3p7/jXAeHvDfivVPD8s+kmVrB2KmHz9okx6fjwaraLrGveD9UAV57Yq2XtJVO1x34PT2NbTwNSXtI06136nDDNKEJUp1sPaPex9OW8EVvEqQosSDhQo6e1WF6VkeF9Xh1rQrbVIRgTIGZeu01sDp618lOMozaluj9MoShKknT26GV4qjWbw7fo33TbyZ/75NfKDrsyqHBVjtPp6V9T+O7pbPwnqMrMF/0dwMnvivlq2ja4mjhGSZ8L9MmvquGk/Y1G9j8542aeIpRW59Z6IxfR7Rj3hU/pV9TzVHSVVdNtUVvuxqp/AVcHWvlKmk5aH6Jhreyjr0Q8HijdSE80UvU32HZopD1paACkalpGoAyfFv8AyLWof9e7/wAjXz4Oi/Qfzr6E8W/8i3qH/Xu/8jXz2Pur9B/OvzjjT/eaR9hwx/CqH0hp/wDx4xf9cxVjtVfTv+PGH/cH8qs9vxr9Aw38KJ8lU+NgKWkFLW5mgpM80tMJ56UDsx+aax46UA0diKVwaOU+LEjR+AtWdev2V/5V8u6MoOs2AflftC5H4ivqf4kxJc+CtVtwcs1s4AHc4r5V06YQ6hbTMM+XKhYevNd1B+4z7jhmSWFrR8j7NiXCBeOnandDVbTplnsIplIIdAasHG3JPauOW58RNWm0RzzRxQNJKwVACWLHgCvE/FuveENP8UC48O6Db6xqXMkskfKrjv8AX3FdR8fNaisPBs9il35V1dEIig8le/vivLPDb6JB4m8NTaO3li4QwXsZ6s2OSf8A61dFKHVn0WT4Jey9tK/XRehueLPFFrqd74a8b21pLFFbSNFdoFyVPTHH41kaHoOueMtX1T+x49mk3d+ZnmlGB97Ix68eldJ8Nr+z0TR/FljqFvHMLG4aQQuoJIyRnn3I6VY8B/EK7/tjTrK/0eDT9N1EsbV4flHc8j68VpJWWh3SqVKMZxox20V+257DpVv9ksYLbJbyowu71wMf0q0OKajbkB7mnd81xvc+Pk25Mr6mobTrhWPBiYH8jXxtqEf2e7uYlPEbuv4DOK+wPEVwlto15NIdoWJj+lfHjkzuTks0r/jya6cP8DPsuFFanWk9rH114BYt4P0pmOSbSLP/AHyK3ayPB0P2fw3p8P8Actox/wCOiteuefxM+Sru9WXqFFFFSYhRRRQAUUUUAFFFFABRRRQAUUUUAFFFFABRRRQAUUUUAFFFFABRRRQAUUUUAFFFFABTTTj0pBR1AoatbC8sLi0YZWSMr+Yr5T1Szk03U7mxlUq9vIU/AHAP8jX1w469vevDvjx4aa1vxr9rHmCcBLgAfdbsfx6fU19Bw/ilSq+zm9JHxHGWAnWoqvDeLPRfhVrY1nwras0gM0abJR6EcD9MV1mOwr5r+GXiuTwvrYM5b7DcYWVAeFPZv5Z+lfRlndw3ltFc28yvFIAyOpyGFcmb4KWFrt/ZezPS4azWGPwqV/ejuYvjfxRZeGdLa6vHG9vlijHVm/wr56P9reMvE+WDPc3TjcR0iXP+Fe1/FHwPN4r+x3FreLDNb7tpZcgg/wD6qt/DrwTZ+FrXfgTXkq/vZsfjge1dOAxdDBYd1I6zZwZrluMzPGxpVNKSNzwzpMOi6Ja6ZboBHCuCfU+v49a8V+PU1u3i6C3jjCssG6RsdRk179jPse/vXN+IvBOg69fpe6hal5lAG5TjIHY+orjy/GRw+I9tUuz1M6ymWLwccNSSVrGb8FbOe08CWbXGQ0wMoU9geg/Su23bTyc4qK0t4rW3jggjEcUS7UUdhVDxJrVnoelzX17KoVBwvdj2ArkqSlXrtxW7PQoQhgcJGDdlFanA/H7XFttIi0WFwJrpgZB/dQHOfzGK8ShG4hwCQCQcAnaR34rT8U65ca9rk+pXWfmb92v91ew+tetfBfwhDDob6lqluDLeDCpIORHnIB/HJ/Gvsqc45Rg0qi1Z+ZV6dTiLM5ez0itmec6N4x8SaUUFtqUrxfwRTfOP6Gu40P4vNtWPVtN78yQtjH/Aev610+u/DHw5qBka3t2spW5zCdqk/SuF1z4T6xaZbTpo71B2b5G/LmvO9vl+LXvLlZ7U8JnGXL90+ZHp2ieN/D2rYW11CPef4JDtYV0kMiSDcrAjtg8V8r6pomraXLtv9PngK9ynH4EdataL4q8QaTIPsWpSqo/5ZucjH+7/APXrOpkUKi5qE7nVR4pq0ny4qm0fUXcc06vFdD+L91DtTVtPEqZ5mhbn/vj/AOvXdaF8Q/DeqlVjvkilb+CXg15VbLcTR+KJ9Dhc9wWIXuzsdhSNUEFzHMA0MqyD1U8VJuzx0NcDTW560ZxkrxdzN8W/8i3qH/Xu/wDI189j7q/Qfzr6C8VnPhu//wCvd/8A0E18+jov0H86/OOMtcTSPsOGZJUqlz6Q0/8A48Yf9wfyqz2/GqlgcWUP/XMVYDDJ+YYFfoGH/hR8z5Spfneg8UtVbm8gtYzJcTxxqBnLMBXF+Ifit4V0ksq3hvZR1S3G4j88V0xhKWyNaOFrVnanFs74mq088UILySKqjqScYrwbxD8atXuiyaPYx2i/wtMcufcD/wCvXnut+JNd1l86nqVzOSchCxAHttFbxoPqe5Q4YxNTWr7qPozxD8S/Cujhlk1KK4lHHlQHc35V554g+N15Nuj0XTEjVf8AlrcEn9BivONE8LeINYlA0/SriRSeXddqD6mvQNC+CmqXAEmsX0duh6xxDcfz4q+SET01l2U4Nfvp3ZwmveLvEWtFv7R1Sd4+mxf3ac1h/NsJXdjkHYvQ+v0r6c8N/C/wppJWR7EXU4/iuDvOfauF/aB8JLEIPEOnW2I41EdxGowAo6Nj2/rVU6sNYnXgc+wjrfV6ULReh23wR19dY8HW9vJIGubNfJkHcheAT9RXeN0xtBOcCvlP4a+Krjwr4hW5Xc1nMwW7TPUf3x7j+Wa+otOvrbUbCG8s5llhnUMjqeDXPWptO58xn2XvCYhyXwvY8n+KtuknxY8Mfal3W8jhMEfLndXD+INAuF8fa3aaPDsvbSUXNpEODIPQV6f8d9InuPD0GtWmRcaVMJ8qM4XufwxWj4Ls9A8RvZeMoYz/AGibYQvhsgexHrWinodeEx7w9FTitErP1OH8VeEtfS2j8WaPamO4vLQLqNjJyeRk8eoNcnE7j4eaNfAlpdN1QIzHsu4kivRfFfiLxh4T8SSXGqQxah4duZhHH5Ufzxg8c/hVX4y2Wk6d8O1t9Kt4rRL2dHQRjGWY5z+tOMr7mlHGTlFQmk77NfqeuaVMJtNt5+u+NW/MVZrM8MI6+HNPjk4dbaNT+Cin65qlnpGmz6he3CxQRLkse1cz1kfMzg3U5YrW5wXx+15dO8JtpySYnv28sYPITqT+g/OvEvAelPrPi3TLJYzsaUSvj+FRzz+VP8d+JLjxR4hl1SfcsCAiBc/cjH/sx4r1b9nrws1rZy+IruHbLdLi3DDonr9DXZbkgfcxhHKsrlz/ABSPXrZFjUKowFAAHbFTUyL/APXT64T4NtvVhRRRQIKKKKACiiigAooooAKKKKACiiigAooooAKKKKACiiigAooooAKKKKACiiigAooooAKQdKWikwGlc4zVHWtNt9VsZbG7UPDKpDAir/NNcZ4x2qlNwd0Z1IRqRcZLRny/468J3nhfU5LaVGaykYmCbGQFPY1ofD/x7feGJRaz7rnTj1jzkxj1WvoDXdIstY097G+t1lhcY56j6HtXh3jX4ZarpEj3Gkh7yyJO5FA3xj/PpX12DzOhjKSw+K+8/NsxyPF5XifrWX35ex7J4d8UaPrlustlfI5Zfu5wR+FbQKsvGD+NfIsb3FjdAxtNbToOgJRx9cc10mn/ABB8WWMQWPVTMAOFdFJ/PFc+I4blfmoyujrwfG8YrkxULM+lwcEZ49Ka7qAS2045zxXz2/xV8WMgXzLdSRjd5Yzn8qxtU8a+JtRQpdanKq+kQEefywawjw3ivt2SO2vxxgoL92m2e6+LfHeh+H4m8y4Sa4x8sKHJJ/pXg/jbxXqXim++0Xp8m1iJMcGfuZ9fU1jWlrd6heCG3jku55D2yxz9R/WvU/AnwpnmeK+8RjbGCGS1BHX/AGsV6dKhgsrj7ST5pHz2IxuZ8QT9jSXLD+upi/CjwNNruoR6lfxFNNhYMAw/1pHIx7V7/HEiIqxoFQcAdhRaWsdrbJBBEkcaDCqowAKmAOK+bzHMKmNqc89ux95kuT0stw6px36sTHHahs470uKAGrz0ke1bTcgntYLhCs0SurdQRkVyev8Aw58N6mGdbQW0p6PD8vP0HWuzwaCDW1LEVKLvCTOStgqNdWqRTPENa+EeoW+6TSryO4QDOyVMH8K4jV/DuuaW7Lf6dNGo6OF3Kfyr6lYEjpmoZLeOVSksasp6gjIP5169DPK1PSfvI+fxXCeHm+ak+Vny9o/iHWtJIOn6lcQkf8sycp/3ya7jRPi5qlvhNTtI7od3jO0j8Olei674B8OatlptPjjf+9EShz+FcHr3wfuEBfSb8SekU44/MV2/XsBiv4kbM8mWW5vgXelLmSOik+IXh3W/D97At0bed4HCxyrgk46CvLB/ADkcgYxyRnt2zTLjwxqWja5p8GuWflQSXCKz5BBXPOCOle46vo+hjw7Ir2tutusRKso56evXNfnfF2QUcZiISoVFZeZ+g8GZ/iIQnTxENWc9q3xa8MaVbJb27y6hcKgBjhHT6k4Fef8AiD4ya9fs0em20FhH6/ec/nxXL6B4H8Sa/KWsNNb7O7H945CAfgea9F8PfA/ID67qRb/pnbjA/M9Pwr6DC+yjShyu59vKhlOCfNJ8z7Hkuqa1q+ryk6lqFzcuTwjMf0UVf0DwZ4m1wgWOkzmPP35RtUe/P9K+kNA8A+F9HRRaaXAzAffkG9vzPNdPHCkahUXAHQCtpV7fCYVuJo01y4WnY8L8P/BG6lCSa5qgj9Youc+2TXonh/4beFNGAaDTklkH/LSb52H0z0rsdp+p9e9KAcVjKtJng4nN8XiPjmyGC3hhULFGEH+yMVL6D9aX8KXn0rN3Z5rbfxake0bs5/Sq2qWFvqFnJa3EYeOQEMp6Grm2kZSR+NC0dxxfI04nyz8S/BV34T1NmRGfTZHzBLj/AFfsfbt70/4d+PtS8JzmH5rnTC2Tbg8pnqUzxjPOK+ltY0uz1WzktL63SaGQYZWGa8H8e/CPUtLlku9BU3llkt5GfnT6ev0rqhUU1Zn2uAzfDYyl9Wxa12ueuaF4q8PeKrEx2d1FIsoxJE/BGeoIPWuB1Hwv4m8B6tcap4NzeaXOS01kWwV9xXi5+12F4cmazu07sWicfyNdLpfxF8X6egij1YyxAcecoZvzNV7LsX/YNSk39WkpRfRnpTfFyzktPs+seF9R87PzR+QWUn8az4YNe+I/iWxnvNNfTNBsZBIqSDmQjkDFco/xV8SSxhZYbB5AMCTy+c+vpWVqfjzxVfReVNqzImMEW4EbfUEYxT9loKOSV435IKL9bn0L4o8aeH/DNmVu72MOq4SBDl27YAHT8a+fvH/jbUvFl6RPm3s4+Y7cHt6t2J9q5yGO8v7oCJZry6c/ewZHJ/z1r1H4f/CO7vZY7zxIHgtvvLag8k+pI6fhQlGBth8Hg8pTrV5KUuxgfCvwLc+KdSjvLqNotKiYFmYf64jsPavpa0t4ba3SGJAqIAAoGAMUzTdPt9PtYrWzgSKGJdqoowB9KtBWwBXNUqOR8rmmZzx9Xmei7Dh1JpaQUtZHlhRRRQAUUUUAFFFFABRRRQAUUUUAFFFFABRRRQAUUUUAFFFFABRRRQAUUUUAFFFFABRRRQAUUUUAFIetLRQwGmmMu4c59+KkNGOKSuthSSa1Oe1vwpoesptv9OgkPdgNv6jmuRvPg7oMhJt7u7twegVlwPzFenYzRgCuujjcRSVozPNxOT4LE61YJnkv/Cl9NyP+JveHnk/Kf6Vp6f8ACLw3bsrTvc3ZB5Ej4/lXopUN1zSqMVrLNMXLRzZzUuHsug7xpIy9I0HStJiEVjYw26juqgk/j1rWQAIAKRqcOgrhlOUneTuexTpwprlgrIKKKKRoFFFFABRRRQAUlKelNpN2QDqqandQ2dq9zcMFiRSWPt7VYdtq56e9eTfE/wASNf3LaTat+4iP7/B++ey/SvLzTMo4Gi5fa6ETlyo5zxZrc+u6m91K22BciGLPAUd/rXQaZpesx+Ho729uJmhkO7yXP3R2ql8PPDra5qIuZl/0O3b5uOCw6AfSvYZraOW3MDINm3FfH4fKsTmlCVWpUcebYvAtUa3tGjgPDOqtp16A7YgkOCPSvRYZFkjDr0IyK8y13TZNNvjGwxC2RGa3vBWrllWwuH+ZRhCe9cfDGc18Bi3luNfoz38xw8a8fb0zslPNOpkf60+v1BbHgBRRRTAKKKKACiiigBP4qZKoYYbp9aeetBo2BbnP694T0HWoymo2MMuR94rhh+I5ri7/AOCvhq4ctbXF5ak9BGQR+oNep4pa0VWSOyhmOLoaQm0jx0fArTMjdrV8R/wD/CtHT/gr4Yt3DXEt3d4/hkYAfoBXqOKKPayN55zjZq0qjMXQvDOi6JEI9N0+CHHcLk/mea1to7DP41Iab+FS23uebOpKbvNtj6KKKkQUUUUAFFFFABRRRQAUUUUAFFFFABRRRQAUUUUAFFFFABRRRQAUUUUAFFFFABRRRQAUUUUAFFFFABRRRQAUUUUABoxRRQAUYoopWQCAUuKKKYBiiiiiwBRRRQAUUUUAFFFFAAelNz8ufypx6Vk+ItWt9G0x7y4bGwEKv949qyrVY0ouc3ogexz/AMSvEv8AZNg1nA4+13AwvfYvdsfp+NeW6Npt1rGopZwKzSSH53JyQM8kmk1O9utW1N7q4zJPO/yqOuewH0r1n4c+Gxo+l+dcKPtk4zIf7vt/j718CvaZ1jPd+BGGspG9oOmW2l6dDZ26KqRqBwOp7mtDA5pFXH8qdX31KnGlBQitEboyte02PULFo2Hzj5lPvXnLpPZXZXOyWJsj3r1ls7e2e1ct4y0bzovt1uo81Pve9fCcY5C60FjcMvfhv6Hr5ZjFT/cz2ZpeGdVXUbJTuHmLwwrXBbnNeW6Pfy6feidCQpOJFFelWVzHd2yTRsCrCu7hPPlj8P7Gb99GWZYN4efNHZlkMacOlM7U8dK+xTuebsFFFFMAooooAMc0YoooAMUUUUAFFFFACYo20tFABRRRQAUUUUAFFFFABRRRQAUUUUAFFFFABRRRQAUUUUAFFFFABRRRQAUUUUAFFFFABRRRQAUUUUAFFFFABRRRQAUUUUAFFFFABRRRQAUUUUAFFFJ3pNpALRSUd6LgLRRRRcAozTT1pD60XBCXEqQwvI7KqqMkscACvEfHfiGTXdUIiJNnASsCnjee5Pt/hXSfFTxIu3+xLOU7iMzup/h7iuV8HaDLr2r+Sci3iIadx0PsPr/SviM8x08XVWFobdTKUruyOi+Fvhr7TMNavI90aH/Rgw6n+9/h9a9TQYzxj2qKzgjtrdIIVWONFAAA6AVOpBzjmvpcrwEMFQUIrXqaRVkKKKKK9JIY1vpTHXcCpGQeoqWilKCkmn1A868X6S1jcm5jX9y57Doaf4P1Y2dytpLJ+4c/KSehruNTtI721eCQDDD0rzHVLGXT757eQkY5RsV+S59l9bIcesdhvge59Hg60cZRdGpueqBgwGCMdqePuiuZ8Hayt3ALWZv3yDAz3rpBnvX6VlWYUsww0a9N6M8KvQnRm4yH5FFMPHalFejcxtpqOopKKLoBcj1opjdemaUUBYdRSClpgFFFFABRRRQAUUUUAFFFFABRRRQAUUUUAFFFFABRRRQAUUUUAFFFFABRRRQAUUUUAFFFFABRRRQAUUUUAFFFFABRRRQAUUUUAFFFFABRRRQAUUUUAFFBpNx9KTkkAtMJbJ5GPyqDUL+3sbZri6lSKNRksx4rzXxH8RriV3h0SHYvOZpBk/gK83HZtQwS996icktz0yW4hiBaWVVA9TisyfxPoULESalbKR1y9eG3uo31/J5l5dSysfU/yHaoorW4k5jt5mHtGTXzNTiurJ/uad0Yyqvoe6p4s0Bvu6rbf99VoWepWV4ge2uopV9VbNfPjWd4nLWk6j/rkaZFNNA4kikkhkHQglTUw4pxEdalNpAqttz6PDZBwc/jXOeOfEEeh6SzIQbqTKxA84OOT+A5rzzQfHmsWLCO6b7dB/dc/Ofoe9YviPWJ9Z1V764DAHCxoOw7Vri+JoVcO40fiZTqprQgtorvU9SEMRaW5uHHJHOT3Ne2+EtDg0PSo7WJQXxukb1Jrn/hf4bNjbDUr2M/apfuKedi/wCJrvNvQdq6uH8q9lH6zU+JhCFtxQOKUUgpa+rNQooopgFFFFADXrD8VaUuoWZkRR5yDI9/at1s9qaemDzXFj8FTx1CVGorpmlGpKlNTj0PJreaawvBMuVljbDCvStG1GLULJJkYbsfMvoa5rxro5VjfW0ec/fUfzrF0LVJdMmMigtGw5U/zr8owGNqcM494at/DZ9DXoxzCiqkPiPTC2OSeKrz6hZwczTon1NcHqXiC/vSVWXyoz/drKLSSHlpHPuSa9nHeIMVUcMLT5jkpZO2v3jsekN4g0sHH2yL/vqpItY0+Y4S8jz6V5oIZu0Mp+iGkMMinLQyL74xXBHjvM170qGnzOh5PRa0merpLHIMpIrD1Bp46+teVWl/dWzAwXDKB2zmuo0XxUrMsN6NpPAf3r38r45wmKkoV48sjhxGUVKa5ou6Ov5yKdUMMySoJEYMp6EVJur7iE1OKlF6M8t6aMdRSbqAc1SYC0UUUwCiiigAooooAKKKKACiiigAooooAKKKKACiiigAooooAKKKKACiiigAooooAKKKKACiiigAooooAKKKKACiiigAooooAKKKKACiiigBrkAc1S1jUrbS9Olvrp9sca59yfSrshAGa8Y+Jmvtq2rGzgkJtLclQoP+tfufoK8jN8xjgKDn1ZMpWRmeLvEV3rt4zTsRaKf3cIOAPc1L4Y8J6hrxWYBobXOGmfg/gO9WfAPhltdvWmuVJsImBZv+ex9P8fwr2a2t4reFYo0CxqAAoFfKZXlFTMn9YxL0Zmo82rOc0PwPoWnqpa0W4lHV5Ruz+HQV0MFtBCAsMKRqOgQYH5VY/P6VXuby2teZriGL/eYCvtKWEw+FjaKRrZIlMSMPmAP1FZGq+GdH1FSLiyhyRw4XBFW49Z0yRtqX9sT/ANdBV0MHX5CpFOVPD11bRhaLPJvFXw/u7BXu9Kc3MSDmNj84HfBriYHeC5RgArxOD845GDnmvo9x8u0Y/GvO/iV4SWSJ9X06LEyDMsajhh6/h1r5LO+HuWPtqHToZTglqjf8CeJLfXbEKcQ3UXyyRZ/UV04Yce/SvnjQtSn0nU4r62Yqythh2I7/AJ173pF7FqOnw3kLZjkAYV62QZq8VT9jNe9HQunK6LoNLSUtfRosKKKKYBRRRQAjdKa3SnMM1m65fCwsHlP38HaPU1zYrERw9J1J7IqEHUkooy/FmsR20Js4cPMw5HoK4eIO8m1AXZuAMdTTpZJLq5Z2Jkkkbj29q7fwvoa2cIuLhQ07DIB/hFfjUqeJ4szBtK0I6fI+lTp5fQ0fvMzdH8KO4SW9baf7gNdRaaZY2wCxQID645qS7ure0TzLiVY19ScU2y1C1vGP2aaOTH901+j5bk+V5c1RpqLn57niV8TicR70noWPLjUYCgUx7WCQYeFCPcVP2pjHaoywA75r3Z4XDte9FWOVOV9zD1TwzY3QZokEUnYr0rjdV0u705yJlJjzgNjrXoDavp6T+SbqEPnGN4zU93bwXtq0cyh43HNfH5vwzgMzjL6s1Goux6eGx9fDu0tUzg/D2tTabMsUrlrdux/hHrXf288c8KTI2VPpXm+u6XJpt4Y2y0R5R/b0rZ8E6o0cv2GZvkP3Ca8DhjOq2W415fjG7bK51Y/C06tL21L5nbUq01evvTxX6um+p4AUUUVQBRRRQAUUUUAFFFFABRRRQAUUUUAFFFFABRRRQAUUUUAFFFFABRRRQAUUUUAFFFFABRRRQAUUUUAFFFFABRRRQAUUUUAFFFFACdqDS9qQnkUuoGJ421H+y/D1zdbsMF2J/vNwP1NeFW8M17dxwr800z7eP7xr07403O3TLO2zxJIxYfQcfrXJfDGzF14tt2YZWJWk/EdK/P8APZvFZjDDrZ2MJ6yset+HtNh0vSYbONMBFBPua0s4z/M1Uvb61soTNdXMUMfZmNcPrWrXPinXI9F0O+EdokfmXE8Z5+gr66eIpYSChHXy7mt7I0/FfiloZDYaYyPN0aQ8hT6fWuXjsbm6laS7lkeQ/e3H5qvaz4EksbJ9Q0u/na6jXe28580AdPatfwP5WraRDcbVik5VweSGHWvAqLE4mvaurX2RDu2c7JoyqjFRIh9cVJp2p6noU6t5hmts4KE5Irv59MXyzskyehDciuH8YXFrprLbiNprif7sMfJarxOElg0qnNZia5TvtG1C31KzW4gYEHqPQ1ab5lIKgj09RXl/g7Wp9E1YWmrWkllDdHEZfkZ7CvTw24cHt1r2suxjxNFKWj6mkXdHh3j3SBpHiGaNE/0eY+ZEPQHr+ua6/wCDWptJbXGmyH/VNvjHsf8A9VP+M1qG060vOjxybScdQe1ct8Lrj7P4vgG7CzRshHvxivj42y/OeSOzf5mS0ke2r05paTsKUV+hp3ZuFFFFUAUUUUANk6Vwvjq6aS8jtVPCDJrupfuE15drkzTaxcOTn95j8MCvguP8Y6WA9ivtP8D1sopqVZy7Gj4MsRd6gbh1+SPp9a73HoKwfA9v5WjJJ3k5Nat5eW1qpeaQL7Gu/hfC08uyuNSbSvq2zDHzlWrtJXOK8bzTSav5b8Kq/KPWqXhuWWHWbfy+CzgFR6VreIdX0e/bY0UjsnAdRj8Kh8OX2k2dyZJYZI37O5zXwddU3nirQxCte71PXpuSwjh7PWx3Y/kKzPE8ksOjTyQ53AZFVdQ8TWNsimPMxboFNPutf0xrPc8gYMPu1+iYrN8DVw86EKyu0eLSw9WNRS5Dz3HX5s47969B8FSSy6MrSZGDgZrjXm0trvzPs84iB4w1dZo3iDSyi26FoumAwxXwvBzpYbHSlVrLqkr7nr5nz1KSiol3xLZLf6bKAPnQbl+tedQSvBKkoyGifc31r1cFJYztYEHvXmWuQ+Rq9zHj5fMyK6ePMHGnKljIb31sZZPUbUqMj0fT5/tNjDOp4ZQatx9657wRMZdGAJ+6xWuhTpX6JlGJ+tYSnV7pHjYiHsqsoDqKKK9MyCiiigAooooAKKKKACiiigAooooAKKKKACiiigAooooAKKKKACiiigAooooAKKKKACiiigAooooAKKKKACiiigAooooAKKKKACkbofpSmmtnI+tT3A8w+Ne4Ppx6jB/Os34QceI7jrxBx+tdD8Z7Zm0i0u1X/Uy4Y+gPFch8Nrv7L4utwxx5oMXtk9K/PsdL2Wcxb/rQxfxnUJY/8JX42vhfuWsdOYIsP8LMe9dppOiabpkhksbOGBmXaxUYOK5TWtO1bRfEMmvaLB9rhuhm4gz1PqBTh441MDB8K6kSPSM4r6HDzp4eTdZa3NLnbzwLNC8MgyjqVcZ6jGK891rwjL4fsZdU0PUbiOWEmRkZjtZepB+lW/8AhOdS/wChW1If9szVTVNX8ReJrU6TZaJcWUVx8ss0/G1e/X2p4zFUcTH3b83QG1bQ1bvxb9n8H2mrrGWuLpQsUR7ueOaq+GNB1u48RjXte8gZiKrEp5QkjFTeI/C07eFbO005s3NiVkjDD/WFex/pVaDxlrFvEIrjwvfPMv3ikZIP0rKbtWj9aXupCXmdF4s0GPXdN+ymTyXDhkkA5Uj0rl1n1zwjq1pDqF99v065cRB3+8rHpVl/HGpn/mVdU6cfu6rGLWvF2r2Ul5p0thpts/mlZcBmYdBjrRWrUq0uagmpadNB+hofFxl/4RE9yZ48exzXnfgP/kb9Mx/z0zXZfGW8VLC009W5Z9zKPbGK5v4XWv2nxXG/aGMsK8LM37TNoRW6sYvWaPa/4RThSL90UtfoMV1OgKKKKoAooooAZN9w15PfE/bJW/2mz+desy/dry7X4jBq11H0HmcfTFfmviLTbw9Op2Z7eSNe0lHyO68McaFbleuyuP1BNQ1XXJIXD/fKrkYUCul8E3Ik0ny/4ozjFbgjjWTeEAb1xXqxy3+2cuw6U7Rsr/JHM67wteemp55r2knShAjSeYz+/ArNRPOuI4+pdgvJ4HNdJ8QZF+1QKPvbCf1rn54JLR4JW/uhx+dfmOdZfTo5nOnSj7kbfcz6HB1pVMOpSerubkXg+8Yk/aIlX+HBOapaxoNxplr9omkjZdwUAE13ek3AubCGYH7yiud+INziGK0Xkt8x/Cvsc14cy3D5Y8VTTu136nk4fHYipXUJPS5yBJb5QcZ5JBrevPDkv9npfQSNICgJQnkfSse7tnht4pcY8xTj869E8OyCfSIGzxtC/lXzvCuS0sXUnRrx1a0fY7cxxMqUYzhtcxvAlxduJrecPsT7pbtWH4twNdl2+vNeh7IoY3ZVCjqcDrXmetTC41W5kHPz8V7nF+H/ALOyqlhpy5nc5Mrl7XEOp0Os8AcaUzf7Zrp06VgeCYfL0VG/vkt+db69K+74bpyp5dSi+x5WNd68mLRRRXunKFFFFABRRRQAUUUUAFFFFABRRRQAUUUUAFFFFABRRRQAUUUUAFFFFABRRRQAUUUUAFFFFABRRRQAUUUUAFFFFABRRRQAUUUUAJ2paKKVgMbxjpw1TQLq125YoSg/2hyP1rwdHuLS5VkJS4gYEE9mBr6OkGRXj/xQ8OtY6kNTtY/9FuSdwA+4/wDga+P4nwE2liaS1RlUT3PSfDOrQaxo8F5FjJQb1zyp9K19grw3wP4mfQb1txY2U+Nyns3rXtVlewXlslxbzK8bgEEc8V6WTZlSxtFcz95blQkmWNoo2ilBz9KWvb5I22LEoxS0Yp77MLDe/TNNnkWKIySEKo6k9qV225+YKPevM/iR4xDxy6Rpzkg/LPKp7HgqPc15+Y42ngqTqTfoTKSicr441gax4gmuAT5MR8qP6Dv+JJrtfg5pRisJtTljIe4bamR0Uf45rz/w7pM+tatHYwAgEgyueiL7V7zp9pFZ2UdrCoWONAoxXymQ4eeJxUsXUM6cbu5bHQdqUUUV972NgooopgFFFFACNXEePLLZdRXir8rDDH3rt36Vn61Ypf2LwNjkcZ7H1rwOJMu/tDATpxWu6OrBV/Y1lI4rwdqH2PUBDI2El4JPY9v616COQvORivKruGW0unjkG11PHv711/hbXRcQLa3T4mX5VJ/iHrXxXBudfVHLL8S7O+lz1czw/tLV6ezMTxjIZtdaLrtAQfjVrxdbCLTLBwOVG0/981vXnh+zutRF47NvyCV7EjpVvVtLt9Rs/s8wYDjBHUV6FThmvU+synvPY51jqa9nFfZ3KHgiQyaNGp/gOK57xxIX1zy+yoB+ddppWnxadarbwZwOST3qnqPh+zv75bqXfu43BejY9a78fkmIxGVUsJF+8rXMqOKpwxDqdDB8V2gg0WxYDhCFP0xWt4El36KIu8bFT+ea0dS063v7I2s3+r7EdRVWCKy0Gxba5wTuJY8scVnh8olluPeMbtT5UmOeIVagqNru4ninUBYaa6q371wVUVwNtFJcXSwoMu75/CrOtalJqV4ZpGIiH3R6VueB9MZn+33C4I4QH09a+Rx2IlxHm8adPWlHY9OlCOBwzct2dXp9utraRwL0VQoq0tJtHFOHSv2GhSVKCprofNSk5SbYUUUVsIKKKKACiiigAooooAKKKKACiiigAooooAKKKKACiiigAooooAKKKKACiiigAooooAKKKKACiiigAooooAKKKKACiiigAooooAKKTI9aNwouAOMiqmpWVvqFnJa3SCSORSrA+lWmNB6VnUhzxcXsw3PDPGHhe70C68za01mchJFXO32I/rVbw54i1LQpR9lkWSPq0ROVI9jXu1xbxXMLxTxq6MMMpGQRXnniT4cJIWm0WQQ8k/Z2+7+B6g/pXw+OyHEYWr7bBP5GMoNao19C+IOi3yqlxIbaY9VccA/Wumt9TsZlDRXUTr6hxXhGp6Jq+nMVvLKcY7lN2fqRWduaPPzPGe43EfpWdPiXGUfcrQ2BVGtz6Na9tV+9cRD/AIGKxNY8ZaFpqHzr1GcfwJyf0rw95JHx++3D0LE1LZ2F3dMFtLSZz2VEOD/SqqcVYiquWlTD2rOo8VeO7/Vla2sg1jbN945+Zx9R0rm9H0281W8S0s4mkdz989B7k11fh/4d6ldssmpSC0hPJRQCx+vYfUc16XoWi2Gj2whs7cLxy3Vm+pPJrPD5Tjcymp4t2juJQcndlLwb4cttB09I1xJcNzNJjkn/AArodvPXj0po6jjFPr7rD4enh4KEFsbpWAcCijI9aTIroAWikyM9aWi4BRRRQAhpp69KcaaelK+oWMHxNoaahGXj+WZRkHHWuEmintLjbIpjlXjr39q9ZGGrO1XR7TUoys0YDdmHUV8LxHwlHHS9th/dmerg8x9j7k1dHL6L4qmgQQ3a+YoH3u4rprHWtOuogY7lR6gnBrkNS8M31qzNb5nQdPUD3rHlgkiJEkBQ98qQK+Ww/EOcZO/Y4iDklpqv1O+pg8JifepOzPUxc25A2zIR9aZNqFnCu6S4jA/3q8tEjKOJSPYOaDuY4UMfYZNd0vEOtONoUdTJZIr6yO31XxXZwKVt8SsehHSuR1PULm/l8y6kYjso6U+x0nULz/UWzKO5cYArqNG8LxQ4mvW8xx27CvOn/bvEUlGV4w+5G0XhcCtNWY/hvQZr11muE2QA5AI6iu8hhSGNUjAAUcUsapGAiABQBgCpMiv0bIuH8PlNK0VeT3Z4mMxk8TLXYKcKYM5py96+gSOXYWiiimAUUUUAFFFFABRRRQAUUUUAFFFFABRRRQAUUUUAFFFFABRRRQAUUUUAFFFFABRRRQAUUUUAFFFFABRRRQAUUUUAFFFFABRRRQBAsqO7Kro7I2CAelRy3lrHE00lxGsYYjeW4yO1YerXC6Tqr3HRbyLbn/bXhR+OT+VZeo2skgg0v7PLceRAZpQikjzj0z+ZNedVxkk9EK51seo6fMwEN5bO2M8SA8d6INQsZ5RHBdQSvzhVcE471z+lTTT6DPLcR20O2B04TDKwBBz+IqvpSyXE+n2/2MWjw4k37gd4H8II7Hv6ZpLGTdtAudbc3NrbqGuriKEdt7haabu1Ft9oa4i8j++G4/OsiNYpPEt2LwI7CNPs6v6c5xn8Kx9UISPU47QK8KyRAKWG0uTyBV1MU4taBc6o3enzQeaLq3khBwzb1Kj61Ta28O3UbzeXp8qLyzqFIH41ja1Z3ccM95JawW6/u4xCjjDnzFIOenX2p2sWNw1pdXNxaR2sZtvKKI4O4nPpgDrXPOfPdukmSzYOl6DboJvsVkikgCQquMmrC3OkWbGHz7O3YfeXcqn8q5TUrS8bSjazrItrZKrxSZ/1p/hP/AefzrQsIrhtWvyqWjJ5oLGZMt+BrKnWgpK0EvkNNdjoJdS0+EhZby3QnHBkAPPSphNExx5ikhdxw38PrXJ6pdfZtW1CT7DHcIyRpncBsyvv2qqVmtryOHzN1n9kBuZI2yyJuzgH09T6V0vHS5mrBfU7GXULGNFeW7gRH+6WcDOKke6tooRNJPEsR6OX+X86564t1a5W605rS4X7OB5EhyCmTjae2fU5qPT5oLvUbVpoxHbmAm3iY5UNn5ue/aq+ttvYdzpI7y2kgMyXELxjqysCv50SXdvHCsrTRrG3AbPBrltZjhE+oQ22Wga3xPGnCq+5dp+uM1SvrS6/soWNxG62doUdJs/fJIwPwzSeLmnawNneoQSMYwf1p1QWf/HvHnrsH8qnrvjK6u0CFoooqxiNnjFRl13FSwqR+lYWrmVdQXbgR+WfNPfb3rkxVd0kmkXCHMzX8+Ett8xd3pmkM0YfY0ihj0FYt3bpLPaJC5AVGZCO5GMZogP2y8uIZP8AWJGAwHZs8GuBZjNzSehr7JdzalmhjXEkkafU4quZdOnO1pLaT1yQaraRG88b3NwVlcMUBxwMHB/UU7SIo91x+7UfvD2qpValbl5oKz7kpW2YixaK8hCraM3oAtSmPS7dhuW3jb3ABqOyjj/tS6+VDhVwNo96hvxJ/amI40kby+PMxgciuWdGlRpcypK9+xak3pdmhcXMNvbNcLh1/wBmnRXMMkCTFtqtwAfesFmMloLMRu5kmbzAp+6M5/nQd0unrazKyGOcRkH0zwfyxR/aMoSfLDS34jdFdzoi6IRudfb6UyO8t5JDGk0TP/dB5rFllYXcNnNjzAkmCem0DvSyeS+iLLtQSFRtK/3s10rMJzna1iXRSR0I6elOFRx7tg3Y3Y5xTxXrQd1cwYtFFFWIKKKKACiiigAooooAKKKKACiiigAooooAKKKKACiiigAooooAKKKKACiiigAooooAKKKKACiiigAooooAKKKKACiiigAooooAguLS3uAonhWQK25dw6GnJbQpI8ioA743HucdKloqXCL6AUV0jTVlaVbSMOwIYgdQetTGxtCIgYEIi/1fH3fpViil7OPYCreafZ3mPtUCy4zjd2oj0+zjt1t0t0EK9ExxVqinyR7ARS28MsflyIHTIOD7c0TW8M0JhljDxkYKnoaloo5V2AhltoJYvKkjDJx8p6VVm0XS5p2nls4mkbqxHJrQopOnF9AK6WNqhYrCgLKFPHUelEdjaxnKQopwF4HbOcVYoo9nHsFihNo2mzBBJaRtszt46Zp8umWM0C28lujRIMKmOF+lXKKPZw7AVItNsYbdreO2jWJvvKBwale1haIRMgMYx8vbjpU1FHJHsA1UCgAZwBgCnYooqwCiiigANRvDEz7mQFsYzUlFTKKkrME7EMVtDHjYuMUqW8KSNIsYDt94jqaloqfZQ7DuxkcUcalUUKMk4HqaEhjQttUDccmn0VSiuwrkawxrIZFXDHGTUVzY2tw26aIMcYGas0VMqUJKzQ7sgis7eI5jjVTjHFH2WAuWMYLHBJPfFT0UlQpr7IczIXtYWkEjRguAQGxzg1FHp1nG4dYEDA5Bx0q3RQ6FNvmtqPmfcQLgY5NKBiiitErEhRRRTAKKKKACiiigAooooAKKKKACiiigAooooAKKKKACiiigAooooAKKKKACiiigAooooAKKKKACiiigAooooAKKKKACiiigAooooAKKKKACiiigAooooAKKKKACiiigAooooAKKKKACiiigAooooAKKKKACiiigAooooAKKKKACiiigAooooAKKKKACiiigAooooAKKKKACiiigAooooAKKKKACiiigAooooAKKKKACiiigAooooA/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A339A07-C6EB-BBDB-95C6-DF93D5732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204" y="2992733"/>
            <a:ext cx="4694998" cy="31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4589" y="476737"/>
            <a:ext cx="10437937" cy="3329323"/>
          </a:xfrm>
        </p:spPr>
        <p:txBody>
          <a:bodyPr/>
          <a:lstStyle/>
          <a:p>
            <a:r>
              <a:rPr lang="nb-NO" dirty="0"/>
              <a:t>                  </a:t>
            </a:r>
            <a:r>
              <a:rPr lang="nb-NO" dirty="0">
                <a:solidFill>
                  <a:srgbClr val="0070C0"/>
                </a:solidFill>
              </a:rPr>
              <a:t> Sammen er vi best  !</a:t>
            </a:r>
            <a:br>
              <a:rPr lang="nb-NO" dirty="0"/>
            </a:br>
            <a:r>
              <a:rPr lang="nb-NO" dirty="0"/>
              <a:t>  </a:t>
            </a:r>
            <a:br>
              <a:rPr lang="nb-NO" dirty="0"/>
            </a:br>
            <a:r>
              <a:rPr lang="nb-NO" dirty="0"/>
              <a:t>                        </a:t>
            </a:r>
            <a:endParaRPr lang="nb-NO" sz="240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667002" y="7094218"/>
            <a:ext cx="2260106" cy="97590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C459-288B-4ACC-B767-96123AF50D23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8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49" y="403977"/>
            <a:ext cx="2346961" cy="158667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70" y="314246"/>
            <a:ext cx="2252519" cy="1676400"/>
          </a:xfrm>
          <a:prstGeom prst="rect">
            <a:avLst/>
          </a:prstGeom>
        </p:spPr>
      </p:pic>
      <p:pic>
        <p:nvPicPr>
          <p:cNvPr id="11" name="Bilde 10" descr="o1AJ9qDyyJNSpZWhUgGYc3MngFqoAMwM1AotFeRxDbL7frq1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350" y="3878821"/>
            <a:ext cx="4673598" cy="2634858"/>
          </a:xfrm>
          <a:prstGeom prst="rect">
            <a:avLst/>
          </a:prstGeom>
        </p:spPr>
      </p:pic>
      <p:pic>
        <p:nvPicPr>
          <p:cNvPr id="13" name="Plassholder for innho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32" y="2834329"/>
            <a:ext cx="108012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6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7E1EF-812F-0A87-B640-285F11B9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Neste sidene er ekstra informasjon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D80EBA9-ADE3-E96F-EFEB-845344E7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Bilder er tatt bort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6D3EB8-0190-7F69-311F-DDE89165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6260-A0A5-4314-933E-A765684AFED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3B7658-0CD9-F37C-5BCB-CB9E41F6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Aina Westby, seniorveileder  Alna nord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F879CE-99A3-DA28-443D-D4677DA4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3496526"/>
      </p:ext>
    </p:extLst>
  </p:cSld>
  <p:clrMapOvr>
    <a:masterClrMapping/>
  </p:clrMapOvr>
</p:sld>
</file>

<file path=ppt/theme/theme1.xml><?xml version="1.0" encoding="utf-8"?>
<a:theme xmlns:a="http://schemas.openxmlformats.org/drawingml/2006/main" name="Oslo_2019_enkel_grønn_lys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217B7A46-873F-BA47-A338-56B8ECCF670A}" vid="{66AA196B-ADEA-0D42-B0B9-FAB886B25F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Oslo_2019_enkel_grønn_lys</Template>
  <TotalTime>254</TotalTime>
  <Words>1339</Words>
  <Application>Microsoft Office PowerPoint</Application>
  <PresentationFormat>Widescreen</PresentationFormat>
  <Paragraphs>272</Paragraphs>
  <Slides>17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Oslo Sans Office</vt:lpstr>
      <vt:lpstr>Wingdings</vt:lpstr>
      <vt:lpstr>Arial</vt:lpstr>
      <vt:lpstr>Calibri</vt:lpstr>
      <vt:lpstr>Oslo Sans</vt:lpstr>
      <vt:lpstr>Oslo_2019_enkel_grønn_lys</vt:lpstr>
      <vt:lpstr>Seniorveiledertjenesten i Bydel Alna   Til samarbeidspartnere     </vt:lpstr>
      <vt:lpstr>Seniorveileder Aina Westby, sosionom Alna nord/midt -  Kontor - Furuset seniorsenter   Seniorveileder Sofia Løset ergoterapeut  Alna sør/midt  Kontor-  Haugerud aktivitetshus </vt:lpstr>
      <vt:lpstr>                                                                  Forebyggende og helsefremmende tjeneste                        SENIORVEILEDERTJENESTEN- mål                                    </vt:lpstr>
      <vt:lpstr>                                Hva gjør en seniorveileder ?                                           Oslo aldersvennlig by – WHO – Reform bo trygt hjemme.</vt:lpstr>
      <vt:lpstr>             Oslo –Aldersvennlig by – WHO    Tveita senter 9 år                            Furuset senter </vt:lpstr>
      <vt:lpstr>Helseveiviser; Hva er det?</vt:lpstr>
      <vt:lpstr>Godt for hjertet og godt for hjernen</vt:lpstr>
      <vt:lpstr>                   Sammen er vi best  !                            </vt:lpstr>
      <vt:lpstr>Neste sidene er ekstra informasjon</vt:lpstr>
      <vt:lpstr>      Kropp og sinn henger sammen-hverdagsglede                    </vt:lpstr>
      <vt:lpstr> </vt:lpstr>
      <vt:lpstr>Seniorsenter døve/døvblinde- St.Hanshaugen Seniorsenter for skeive – regnbuetelefon-regnbuebesøk -FRI   </vt:lpstr>
      <vt:lpstr> </vt:lpstr>
      <vt:lpstr>      </vt:lpstr>
      <vt:lpstr> Fremtidsfullmakt – Å være i forkant   </vt:lpstr>
      <vt:lpstr>Tema på forebyggende/helsefremmende samtale med seniorveileder   </vt:lpstr>
      <vt:lpstr>PowerPoint-presentasjon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Meld inn i Domenet</dc:creator>
  <cp:lastModifiedBy>Aina Westby</cp:lastModifiedBy>
  <cp:revision>20</cp:revision>
  <cp:lastPrinted>2019-03-22T09:42:42Z</cp:lastPrinted>
  <dcterms:created xsi:type="dcterms:W3CDTF">2019-06-07T10:06:37Z</dcterms:created>
  <dcterms:modified xsi:type="dcterms:W3CDTF">2026-06-25T11:46:47Z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2396b7-5846-48ff-8468-5f49f8ad722a_Enabled">
    <vt:lpwstr>true</vt:lpwstr>
  </property>
  <property fmtid="{D5CDD505-2E9C-101B-9397-08002B2CF9AE}" pid="3" name="MSIP_Label_7a2396b7-5846-48ff-8468-5f49f8ad722a_SetDate">
    <vt:lpwstr>2022-05-23T09:13:47Z</vt:lpwstr>
  </property>
  <property fmtid="{D5CDD505-2E9C-101B-9397-08002B2CF9AE}" pid="4" name="MSIP_Label_7a2396b7-5846-48ff-8468-5f49f8ad722a_Method">
    <vt:lpwstr>Standard</vt:lpwstr>
  </property>
  <property fmtid="{D5CDD505-2E9C-101B-9397-08002B2CF9AE}" pid="5" name="MSIP_Label_7a2396b7-5846-48ff-8468-5f49f8ad722a_Name">
    <vt:lpwstr>Lav</vt:lpwstr>
  </property>
  <property fmtid="{D5CDD505-2E9C-101B-9397-08002B2CF9AE}" pid="6" name="MSIP_Label_7a2396b7-5846-48ff-8468-5f49f8ad722a_SiteId">
    <vt:lpwstr>e6795081-6391-442e-9ab4-5e9ef74f18ea</vt:lpwstr>
  </property>
  <property fmtid="{D5CDD505-2E9C-101B-9397-08002B2CF9AE}" pid="7" name="MSIP_Label_7a2396b7-5846-48ff-8468-5f49f8ad722a_ActionId">
    <vt:lpwstr>0fefdd5a-e21f-47c9-aba7-5f542ef98a1b</vt:lpwstr>
  </property>
  <property fmtid="{D5CDD505-2E9C-101B-9397-08002B2CF9AE}" pid="8" name="MSIP_Label_7a2396b7-5846-48ff-8468-5f49f8ad722a_ContentBits">
    <vt:lpwstr>0</vt:lpwstr>
  </property>
</Properties>
</file>